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7" r:id="rId2"/>
    <p:sldId id="261" r:id="rId3"/>
    <p:sldId id="268" r:id="rId4"/>
    <p:sldId id="269" r:id="rId5"/>
    <p:sldId id="270" r:id="rId6"/>
    <p:sldId id="332" r:id="rId7"/>
    <p:sldId id="333" r:id="rId8"/>
    <p:sldId id="334" r:id="rId9"/>
    <p:sldId id="335" r:id="rId10"/>
    <p:sldId id="336" r:id="rId11"/>
    <p:sldId id="337" r:id="rId12"/>
    <p:sldId id="349" r:id="rId13"/>
    <p:sldId id="352" r:id="rId14"/>
    <p:sldId id="353" r:id="rId15"/>
    <p:sldId id="354" r:id="rId16"/>
    <p:sldId id="355" r:id="rId17"/>
    <p:sldId id="340" r:id="rId18"/>
    <p:sldId id="341" r:id="rId19"/>
    <p:sldId id="339" r:id="rId20"/>
    <p:sldId id="338" r:id="rId21"/>
    <p:sldId id="343" r:id="rId22"/>
    <p:sldId id="347" r:id="rId23"/>
    <p:sldId id="342" r:id="rId24"/>
    <p:sldId id="320" r:id="rId25"/>
    <p:sldId id="344" r:id="rId26"/>
    <p:sldId id="321" r:id="rId27"/>
    <p:sldId id="325" r:id="rId28"/>
    <p:sldId id="322" r:id="rId29"/>
    <p:sldId id="324" r:id="rId30"/>
    <p:sldId id="299" r:id="rId31"/>
    <p:sldId id="328" r:id="rId32"/>
    <p:sldId id="329" r:id="rId33"/>
    <p:sldId id="346" r:id="rId34"/>
    <p:sldId id="300" r:id="rId35"/>
    <p:sldId id="301" r:id="rId36"/>
    <p:sldId id="306" r:id="rId37"/>
    <p:sldId id="351" r:id="rId38"/>
    <p:sldId id="350" r:id="rId39"/>
    <p:sldId id="287" r:id="rId40"/>
    <p:sldId id="272" r:id="rId41"/>
    <p:sldId id="281" r:id="rId42"/>
    <p:sldId id="279" r:id="rId43"/>
    <p:sldId id="273" r:id="rId44"/>
    <p:sldId id="345" r:id="rId45"/>
    <p:sldId id="278" r:id="rId46"/>
    <p:sldId id="265" r:id="rId4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9"/>
      <p:bold r:id="rId50"/>
    </p:embeddedFont>
    <p:embeddedFont>
      <p:font typeface="나눔고딕 ExtraBold" panose="020D0904000000000000" pitchFamily="50" charset="-127"/>
      <p:bold r:id="rId51"/>
    </p:embeddedFont>
    <p:embeddedFont>
      <p:font typeface="나눔고딕" panose="020D0604000000000000" pitchFamily="50" charset="-127"/>
      <p:regular r:id="rId52"/>
      <p:bold r:id="rId53"/>
    </p:embeddedFont>
    <p:embeddedFont>
      <p:font typeface="나눔바른고딕" panose="020B0600000101010101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2">
          <p15:clr>
            <a:srgbClr val="A4A3A4"/>
          </p15:clr>
        </p15:guide>
        <p15:guide id="3" pos="5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29D9C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660"/>
  </p:normalViewPr>
  <p:slideViewPr>
    <p:cSldViewPr>
      <p:cViewPr varScale="1">
        <p:scale>
          <a:sx n="56" d="100"/>
          <a:sy n="56" d="100"/>
        </p:scale>
        <p:origin x="42" y="492"/>
      </p:cViewPr>
      <p:guideLst>
        <p:guide orient="horz"/>
        <p:guide pos="22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16D1-FCA5-433B-B00A-8EACA6124C49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9007F-8A03-436A-B6FE-E913B77C3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20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9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427608" y="0"/>
            <a:ext cx="1264072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16216" y="316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/>
              <a:t>00</a:t>
            </a:r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87816" y="6140323"/>
            <a:ext cx="1198173" cy="5703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Reference/Seria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ircuits.io/lab" TargetMode="External"/><Relationship Id="rId4" Type="http://schemas.openxmlformats.org/officeDocument/2006/relationships/hyperlink" Target="http://cafe.naver.com/arduinostory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93178" y="3645024"/>
            <a:ext cx="6696744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7401" y="1779058"/>
            <a:ext cx="7295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인식형 스마트 아기 </a:t>
            </a:r>
            <a:r>
              <a:rPr lang="ko-KR" altLang="en-US" sz="48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돌보미</a:t>
            </a:r>
            <a:r>
              <a:rPr lang="ko-KR" altLang="en-US" sz="4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071664" y="764704"/>
            <a:ext cx="587073" cy="45099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280279" y="4799696"/>
            <a:ext cx="30192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2013154048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조 항 민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2013152050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장 윤 미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2014154019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박 지 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24941" y="4013338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팀 명 </a:t>
            </a:r>
            <a:r>
              <a:rPr lang="en-US" altLang="ko-KR" sz="28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아직 늦지 않았어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21" y="6123135"/>
            <a:ext cx="1354079" cy="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4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10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066" y="1268760"/>
            <a:ext cx="125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2525195" y="2924944"/>
            <a:ext cx="45670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525195" y="4957963"/>
            <a:ext cx="46727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47864" y="2001185"/>
            <a:ext cx="441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수면 자세 변화 탐지</a:t>
            </a:r>
            <a:r>
              <a:rPr lang="en-US" altLang="ko-KR" b="1" dirty="0"/>
              <a:t>(</a:t>
            </a:r>
            <a:r>
              <a:rPr lang="ko-KR" altLang="en-US" b="1" dirty="0"/>
              <a:t>적외선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43808" y="530120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아기의 수면 자세에 대한 안전 확보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03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시나리오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2D8DB5-38CC-44DA-B095-9613CEB42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30" y="1719005"/>
            <a:ext cx="1274396" cy="9287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BF5770-23FB-469C-9DD1-EA94C4839E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692" y="3378672"/>
            <a:ext cx="614642" cy="5751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C176707-66BA-430D-8241-4204B5CEF9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49" y="4297776"/>
            <a:ext cx="1260527" cy="13203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25561A-C2F3-4DEB-8446-6B22AABA4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30" y="3290860"/>
            <a:ext cx="985414" cy="121179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F1D69C5-7374-4F6A-B23E-D7B4B5BF24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42097" y="3352287"/>
            <a:ext cx="3291490" cy="20162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A37EF26-F045-4DEB-B580-9FE2EA3DAB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1" y="4236697"/>
            <a:ext cx="464340" cy="5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52D05E-A257-4126-994E-5383F50E9592}"/>
              </a:ext>
            </a:extLst>
          </p:cNvPr>
          <p:cNvSpPr/>
          <p:nvPr/>
        </p:nvSpPr>
        <p:spPr>
          <a:xfrm>
            <a:off x="522214" y="6093296"/>
            <a:ext cx="2260774" cy="5645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11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2992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구성도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9036" y="2342428"/>
            <a:ext cx="2260774" cy="35004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311" y="187969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ARDUINO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3149" y="2492896"/>
            <a:ext cx="2016224" cy="4770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마이크로폰 센서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[</a:t>
            </a:r>
            <a:r>
              <a:rPr lang="ko-KR" altLang="en-US" sz="1100" b="1" dirty="0">
                <a:latin typeface="+mj-ea"/>
                <a:ea typeface="+mj-ea"/>
              </a:rPr>
              <a:t>음성 인식 모듈 제어</a:t>
            </a:r>
            <a:r>
              <a:rPr lang="en-US" altLang="ko-KR" sz="1100" b="1" dirty="0">
                <a:latin typeface="+mj-ea"/>
                <a:ea typeface="+mj-ea"/>
              </a:rPr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3149" y="3212976"/>
            <a:ext cx="2016224" cy="4770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온</a:t>
            </a:r>
            <a:r>
              <a:rPr lang="en-US" altLang="ko-KR" sz="1400" b="1" dirty="0">
                <a:latin typeface="+mj-ea"/>
                <a:ea typeface="+mj-ea"/>
              </a:rPr>
              <a:t>/</a:t>
            </a:r>
            <a:r>
              <a:rPr lang="ko-KR" altLang="en-US" sz="1400" b="1" dirty="0">
                <a:latin typeface="+mj-ea"/>
                <a:ea typeface="+mj-ea"/>
              </a:rPr>
              <a:t>습도 감지 센서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[</a:t>
            </a:r>
            <a:r>
              <a:rPr lang="ko-KR" altLang="en-US" sz="1100" b="1" dirty="0">
                <a:latin typeface="+mj-ea"/>
                <a:ea typeface="+mj-ea"/>
              </a:rPr>
              <a:t>온</a:t>
            </a:r>
            <a:r>
              <a:rPr lang="en-US" altLang="ko-KR" sz="1100" b="1" dirty="0">
                <a:latin typeface="+mj-ea"/>
                <a:ea typeface="+mj-ea"/>
              </a:rPr>
              <a:t>/</a:t>
            </a:r>
            <a:r>
              <a:rPr lang="ko-KR" altLang="en-US" sz="1100" b="1" dirty="0">
                <a:latin typeface="+mj-ea"/>
                <a:ea typeface="+mj-ea"/>
              </a:rPr>
              <a:t>습도 인식 모듈 제어</a:t>
            </a:r>
            <a:r>
              <a:rPr lang="en-US" altLang="ko-KR" sz="1100" b="1" dirty="0">
                <a:latin typeface="+mj-ea"/>
                <a:ea typeface="+mj-ea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829" y="4680138"/>
            <a:ext cx="2016224" cy="4770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Servo</a:t>
            </a:r>
            <a:r>
              <a:rPr lang="ko-KR" altLang="en-US" sz="1400" b="1" dirty="0">
                <a:latin typeface="+mj-ea"/>
                <a:ea typeface="+mj-ea"/>
              </a:rPr>
              <a:t>모터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[</a:t>
            </a:r>
            <a:r>
              <a:rPr lang="ko-KR" altLang="en-US" sz="1100" b="1" dirty="0">
                <a:latin typeface="+mj-ea"/>
                <a:ea typeface="+mj-ea"/>
              </a:rPr>
              <a:t>모빌의 수동</a:t>
            </a:r>
            <a:r>
              <a:rPr lang="en-US" altLang="ko-KR" sz="1100" b="1" dirty="0">
                <a:latin typeface="+mj-ea"/>
                <a:ea typeface="+mj-ea"/>
              </a:rPr>
              <a:t>/</a:t>
            </a:r>
            <a:r>
              <a:rPr lang="ko-KR" altLang="en-US" sz="1100" b="1" dirty="0">
                <a:latin typeface="+mj-ea"/>
                <a:ea typeface="+mj-ea"/>
              </a:rPr>
              <a:t>자동 회전</a:t>
            </a:r>
            <a:r>
              <a:rPr lang="en-US" altLang="ko-KR" sz="1100" b="1" dirty="0">
                <a:latin typeface="+mj-ea"/>
                <a:ea typeface="+mj-ea"/>
              </a:rPr>
              <a:t>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5829" y="5425479"/>
            <a:ext cx="1993544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Mp3 </a:t>
            </a:r>
            <a:r>
              <a:rPr lang="ko-KR" altLang="en-US" sz="1400" b="1" dirty="0">
                <a:latin typeface="+mj-ea"/>
                <a:ea typeface="+mj-ea"/>
              </a:rPr>
              <a:t>재생 모듈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92280" y="2342427"/>
            <a:ext cx="1897134" cy="4315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32735" y="187969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ANDROID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4287" y="2687210"/>
            <a:ext cx="1702851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j-ea"/>
                <a:ea typeface="+mj-ea"/>
              </a:rPr>
              <a:t>알람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62183" y="4238417"/>
            <a:ext cx="1707057" cy="86177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시각적 모니터링 정보 제공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[</a:t>
            </a:r>
            <a:r>
              <a:rPr lang="ko-KR" altLang="en-US" sz="1100" b="1" dirty="0">
                <a:latin typeface="+mj-ea"/>
                <a:ea typeface="+mj-ea"/>
              </a:rPr>
              <a:t>온</a:t>
            </a:r>
            <a:r>
              <a:rPr lang="en-US" altLang="ko-KR" sz="1100" b="1" dirty="0">
                <a:latin typeface="+mj-ea"/>
                <a:ea typeface="+mj-ea"/>
              </a:rPr>
              <a:t>/</a:t>
            </a:r>
            <a:r>
              <a:rPr lang="ko-KR" altLang="en-US" sz="1100" b="1" dirty="0">
                <a:latin typeface="+mj-ea"/>
                <a:ea typeface="+mj-ea"/>
              </a:rPr>
              <a:t>습도 및 </a:t>
            </a:r>
            <a:r>
              <a:rPr lang="ko-KR" altLang="en-US" sz="1100" b="1" dirty="0">
                <a:latin typeface="+mj-ea"/>
              </a:rPr>
              <a:t>영상 정보</a:t>
            </a:r>
            <a:r>
              <a:rPr lang="en-US" altLang="ko-KR" sz="1100" b="1" dirty="0"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80920" y="2347973"/>
            <a:ext cx="1730250" cy="19924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16641" y="1879696"/>
            <a:ext cx="26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BLUETOOTH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83471" y="2601675"/>
            <a:ext cx="1512169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데이터 송신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83470" y="3215767"/>
            <a:ext cx="1512169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데이터 수신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83469" y="3808912"/>
            <a:ext cx="1512169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데이터 처리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4287" y="3282541"/>
            <a:ext cx="1702851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상호작용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[</a:t>
            </a:r>
            <a:r>
              <a:rPr lang="ko-KR" altLang="en-US" sz="1100" b="1" dirty="0">
                <a:latin typeface="+mj-ea"/>
                <a:ea typeface="+mj-ea"/>
              </a:rPr>
              <a:t>모빌</a:t>
            </a:r>
            <a:r>
              <a:rPr lang="en-US" altLang="ko-KR" sz="1100" b="1" dirty="0">
                <a:latin typeface="+mj-ea"/>
                <a:ea typeface="+mj-ea"/>
              </a:rPr>
              <a:t> </a:t>
            </a:r>
            <a:r>
              <a:rPr lang="ko-KR" altLang="en-US" sz="1100" b="1" dirty="0">
                <a:latin typeface="+mj-ea"/>
                <a:ea typeface="+mj-ea"/>
              </a:rPr>
              <a:t>작동 제어</a:t>
            </a:r>
            <a:r>
              <a:rPr lang="en-US" altLang="ko-KR" sz="1100" b="1" dirty="0">
                <a:latin typeface="+mj-ea"/>
                <a:ea typeface="+mj-ea"/>
              </a:rPr>
              <a:t>]</a:t>
            </a: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[</a:t>
            </a:r>
            <a:r>
              <a:rPr lang="ko-KR" altLang="en-US" sz="1100" b="1" dirty="0">
                <a:latin typeface="+mj-ea"/>
                <a:ea typeface="+mj-ea"/>
              </a:rPr>
              <a:t>음악 재생 제어</a:t>
            </a:r>
            <a:r>
              <a:rPr lang="en-US" altLang="ko-KR" sz="1100" b="1" dirty="0">
                <a:latin typeface="+mj-ea"/>
                <a:ea typeface="+mj-ea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3412" y="6221686"/>
            <a:ext cx="2016224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캠코더 모듈</a:t>
            </a:r>
            <a:endParaRPr lang="en-US" altLang="ko-KR" sz="1400" b="1" dirty="0">
              <a:latin typeface="+mj-ea"/>
              <a:ea typeface="+mj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799810" y="3972027"/>
            <a:ext cx="1281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799810" y="2703444"/>
            <a:ext cx="1281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811170" y="2677846"/>
            <a:ext cx="1281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5811170" y="3972027"/>
            <a:ext cx="1281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04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구성도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CE7B5B-D394-4ABE-8A7C-2C40AF0E01B3}"/>
              </a:ext>
            </a:extLst>
          </p:cNvPr>
          <p:cNvSpPr/>
          <p:nvPr/>
        </p:nvSpPr>
        <p:spPr>
          <a:xfrm>
            <a:off x="4074429" y="5638776"/>
            <a:ext cx="1730250" cy="10162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5263D4-C0B5-4C60-B899-24574E0CD24C}"/>
              </a:ext>
            </a:extLst>
          </p:cNvPr>
          <p:cNvCxnSpPr>
            <a:cxnSpLocks/>
          </p:cNvCxnSpPr>
          <p:nvPr/>
        </p:nvCxnSpPr>
        <p:spPr>
          <a:xfrm>
            <a:off x="2799810" y="6393830"/>
            <a:ext cx="12746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0D8B7E8-359D-4FA8-8787-EC8C14911065}"/>
              </a:ext>
            </a:extLst>
          </p:cNvPr>
          <p:cNvCxnSpPr/>
          <p:nvPr/>
        </p:nvCxnSpPr>
        <p:spPr>
          <a:xfrm>
            <a:off x="5826400" y="6373785"/>
            <a:ext cx="1281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6E6117-86A0-4490-B0CF-61DF7071EA0F}"/>
              </a:ext>
            </a:extLst>
          </p:cNvPr>
          <p:cNvSpPr txBox="1"/>
          <p:nvPr/>
        </p:nvSpPr>
        <p:spPr>
          <a:xfrm>
            <a:off x="3608230" y="5170041"/>
            <a:ext cx="26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WIFI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E1CE74-E197-49A9-88E3-FCD6D4454C8A}"/>
              </a:ext>
            </a:extLst>
          </p:cNvPr>
          <p:cNvSpPr txBox="1"/>
          <p:nvPr/>
        </p:nvSpPr>
        <p:spPr>
          <a:xfrm>
            <a:off x="7147644" y="6219896"/>
            <a:ext cx="1702851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영상 디스플레이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BD396E-6A79-4EFA-AA7F-0669499E1253}"/>
              </a:ext>
            </a:extLst>
          </p:cNvPr>
          <p:cNvSpPr txBox="1"/>
          <p:nvPr/>
        </p:nvSpPr>
        <p:spPr>
          <a:xfrm>
            <a:off x="4183470" y="5923324"/>
            <a:ext cx="1512169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영상 스트리밍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latin typeface="+mj-ea"/>
                <a:ea typeface="+mj-ea"/>
              </a:rPr>
              <a:t>서비스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75EEB4-41FA-445F-BDFC-74D97B81A117}"/>
              </a:ext>
            </a:extLst>
          </p:cNvPr>
          <p:cNvSpPr txBox="1"/>
          <p:nvPr/>
        </p:nvSpPr>
        <p:spPr>
          <a:xfrm>
            <a:off x="7164287" y="5354707"/>
            <a:ext cx="1702851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DB</a:t>
            </a:r>
            <a:r>
              <a:rPr lang="ko-KR" altLang="en-US" sz="1400" b="1" dirty="0">
                <a:latin typeface="+mj-ea"/>
                <a:ea typeface="+mj-ea"/>
              </a:rPr>
              <a:t>연동을 통한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latin typeface="+mj-ea"/>
                <a:ea typeface="+mj-ea"/>
              </a:rPr>
              <a:t>다이어리 기능탑재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7C3865-327B-4E57-88B3-8F98F3E3AEF9}"/>
              </a:ext>
            </a:extLst>
          </p:cNvPr>
          <p:cNvSpPr txBox="1"/>
          <p:nvPr/>
        </p:nvSpPr>
        <p:spPr>
          <a:xfrm>
            <a:off x="640599" y="3960058"/>
            <a:ext cx="2016224" cy="4770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적외선 감지 센서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[</a:t>
            </a:r>
            <a:r>
              <a:rPr lang="ko-KR" altLang="en-US" sz="1100" b="1" dirty="0">
                <a:latin typeface="+mj-ea"/>
                <a:ea typeface="+mj-ea"/>
              </a:rPr>
              <a:t>거리 감지</a:t>
            </a:r>
            <a:r>
              <a:rPr lang="en-US" altLang="ko-KR" sz="1100" b="1" dirty="0">
                <a:latin typeface="+mj-ea"/>
                <a:ea typeface="+mj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5767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45AD29-4179-4077-9408-AFD3BCD4E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997340"/>
            <a:ext cx="9144000" cy="486066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49B8034-1F16-42DB-A6D8-F0B6E8126E59}"/>
              </a:ext>
            </a:extLst>
          </p:cNvPr>
          <p:cNvSpPr/>
          <p:nvPr/>
        </p:nvSpPr>
        <p:spPr>
          <a:xfrm>
            <a:off x="683568" y="2878262"/>
            <a:ext cx="2129896" cy="19616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12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6077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&lt;HW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&amp;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SW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클래스 다이어그램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7F0437-4415-455F-8FB5-9C7307451D57}"/>
              </a:ext>
            </a:extLst>
          </p:cNvPr>
          <p:cNvSpPr txBox="1"/>
          <p:nvPr/>
        </p:nvSpPr>
        <p:spPr>
          <a:xfrm>
            <a:off x="794412" y="3356992"/>
            <a:ext cx="1908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바른고딕" pitchFamily="50" charset="-127"/>
                <a:ea typeface="나눔바른고딕" pitchFamily="50" charset="-127"/>
              </a:rPr>
              <a:t>블루투스 연결 및</a:t>
            </a:r>
            <a:endParaRPr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000" b="1" dirty="0">
                <a:latin typeface="나눔바른고딕" pitchFamily="50" charset="-127"/>
                <a:ea typeface="나눔바른고딕" pitchFamily="50" charset="-127"/>
              </a:rPr>
              <a:t>단말기 검색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C69C64F-D42F-4D31-A7C7-8712CA442D71}"/>
              </a:ext>
            </a:extLst>
          </p:cNvPr>
          <p:cNvSpPr/>
          <p:nvPr/>
        </p:nvSpPr>
        <p:spPr>
          <a:xfrm>
            <a:off x="2195736" y="4762897"/>
            <a:ext cx="2129896" cy="19616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142297-0315-4FFB-8070-C4471558F170}"/>
              </a:ext>
            </a:extLst>
          </p:cNvPr>
          <p:cNvSpPr txBox="1"/>
          <p:nvPr/>
        </p:nvSpPr>
        <p:spPr>
          <a:xfrm>
            <a:off x="2267744" y="5373216"/>
            <a:ext cx="2019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나눔바른고딕" pitchFamily="50" charset="-127"/>
                <a:ea typeface="나눔바른고딕" pitchFamily="50" charset="-127"/>
              </a:rPr>
              <a:t>WiFi</a:t>
            </a:r>
            <a:r>
              <a:rPr lang="ko-KR" altLang="en-US" sz="2000" b="1" dirty="0">
                <a:latin typeface="나눔바른고딕" pitchFamily="50" charset="-127"/>
                <a:ea typeface="나눔바른고딕" pitchFamily="50" charset="-127"/>
              </a:rPr>
              <a:t>서버와</a:t>
            </a:r>
            <a:endParaRPr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2000" b="1" dirty="0">
                <a:latin typeface="나눔바른고딕" pitchFamily="50" charset="-127"/>
                <a:ea typeface="나눔바른고딕" pitchFamily="50" charset="-127"/>
              </a:rPr>
              <a:t>IP </a:t>
            </a:r>
            <a:r>
              <a:rPr lang="ko-KR" altLang="en-US" sz="2000" b="1" dirty="0">
                <a:latin typeface="나눔바른고딕" pitchFamily="50" charset="-127"/>
                <a:ea typeface="나눔바른고딕" pitchFamily="50" charset="-127"/>
              </a:rPr>
              <a:t>카메라 연동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EA09943-CC5B-4065-B7DB-E0258A6F23F8}"/>
              </a:ext>
            </a:extLst>
          </p:cNvPr>
          <p:cNvSpPr/>
          <p:nvPr/>
        </p:nvSpPr>
        <p:spPr>
          <a:xfrm>
            <a:off x="5220072" y="4293096"/>
            <a:ext cx="2129896" cy="19616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D8627B-F398-4760-9401-D2ABEE150E4C}"/>
              </a:ext>
            </a:extLst>
          </p:cNvPr>
          <p:cNvSpPr txBox="1"/>
          <p:nvPr/>
        </p:nvSpPr>
        <p:spPr>
          <a:xfrm>
            <a:off x="5364088" y="4807012"/>
            <a:ext cx="1908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나눔바른고딕" pitchFamily="50" charset="-127"/>
                <a:ea typeface="나눔바른고딕" pitchFamily="50" charset="-127"/>
              </a:rPr>
              <a:t>아두이노</a:t>
            </a:r>
            <a:r>
              <a:rPr lang="ko-KR" altLang="en-US" sz="2000" b="1" dirty="0">
                <a:latin typeface="나눔바른고딕" pitchFamily="50" charset="-127"/>
                <a:ea typeface="나눔바른고딕" pitchFamily="50" charset="-127"/>
              </a:rPr>
              <a:t> 센서 및 </a:t>
            </a:r>
            <a:endParaRPr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000" b="1" dirty="0">
                <a:latin typeface="나눔바른고딕" pitchFamily="50" charset="-127"/>
                <a:ea typeface="나눔바른고딕" pitchFamily="50" charset="-127"/>
              </a:rPr>
              <a:t>모터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094F95-72E7-4FB0-9CEA-2FC8650A48DF}"/>
              </a:ext>
            </a:extLst>
          </p:cNvPr>
          <p:cNvSpPr/>
          <p:nvPr/>
        </p:nvSpPr>
        <p:spPr>
          <a:xfrm>
            <a:off x="4139952" y="2043437"/>
            <a:ext cx="2129896" cy="19616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A4D0BD-F4C8-4C7E-A6E8-E25D5288CC90}"/>
              </a:ext>
            </a:extLst>
          </p:cNvPr>
          <p:cNvSpPr txBox="1"/>
          <p:nvPr/>
        </p:nvSpPr>
        <p:spPr>
          <a:xfrm>
            <a:off x="4318188" y="2721114"/>
            <a:ext cx="1879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" pitchFamily="50" charset="-127"/>
                <a:ea typeface="나눔바른고딕" pitchFamily="50" charset="-127"/>
              </a:rPr>
              <a:t>Local DB</a:t>
            </a:r>
            <a:r>
              <a:rPr lang="ko-KR" altLang="en-US" sz="2000" b="1" dirty="0">
                <a:latin typeface="나눔바른고딕" pitchFamily="50" charset="-127"/>
                <a:ea typeface="나눔바른고딕" pitchFamily="50" charset="-127"/>
              </a:rPr>
              <a:t>와 </a:t>
            </a:r>
            <a:endParaRPr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000" b="1" dirty="0">
                <a:latin typeface="나눔바른고딕" pitchFamily="50" charset="-127"/>
                <a:ea typeface="나눔바른고딕" pitchFamily="50" charset="-127"/>
              </a:rPr>
              <a:t>다이어리 연동</a:t>
            </a:r>
          </a:p>
        </p:txBody>
      </p:sp>
    </p:spTree>
    <p:extLst>
      <p:ext uri="{BB962C8B-B14F-4D97-AF65-F5344CB8AC3E}">
        <p14:creationId xmlns:p14="http://schemas.microsoft.com/office/powerpoint/2010/main" val="278043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13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6077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&lt;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아두이노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센서 및 모터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379C0D-9985-4709-A910-4591E0E5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76598"/>
            <a:ext cx="7733386" cy="33614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75AA6EA-1668-4C30-A891-9463AE2901A9}"/>
              </a:ext>
            </a:extLst>
          </p:cNvPr>
          <p:cNvSpPr txBox="1"/>
          <p:nvPr/>
        </p:nvSpPr>
        <p:spPr>
          <a:xfrm>
            <a:off x="1331640" y="24115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n-ea"/>
              </a:rPr>
              <a:t>메인 화면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25EA84-3129-4FB3-8B41-78F250D53496}"/>
              </a:ext>
            </a:extLst>
          </p:cNvPr>
          <p:cNvSpPr txBox="1"/>
          <p:nvPr/>
        </p:nvSpPr>
        <p:spPr>
          <a:xfrm>
            <a:off x="3419872" y="24208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C00000"/>
                </a:solidFill>
                <a:latin typeface="+mn-ea"/>
              </a:rPr>
              <a:t>서보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 모터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098813-38FF-4450-BF2E-5CC4983FE585}"/>
              </a:ext>
            </a:extLst>
          </p:cNvPr>
          <p:cNvSpPr txBox="1"/>
          <p:nvPr/>
        </p:nvSpPr>
        <p:spPr>
          <a:xfrm>
            <a:off x="5148064" y="2411596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+mn-ea"/>
              </a:rPr>
              <a:t>Mp3 </a:t>
            </a:r>
            <a:r>
              <a:rPr lang="ko-KR" altLang="en-US" b="1" dirty="0" err="1">
                <a:solidFill>
                  <a:srgbClr val="C00000"/>
                </a:solidFill>
                <a:latin typeface="+mn-ea"/>
              </a:rPr>
              <a:t>쉴드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0377BF-E089-41E4-B122-85915A8355D0}"/>
              </a:ext>
            </a:extLst>
          </p:cNvPr>
          <p:cNvSpPr txBox="1"/>
          <p:nvPr/>
        </p:nvSpPr>
        <p:spPr>
          <a:xfrm>
            <a:off x="6804248" y="2411596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온</a:t>
            </a:r>
            <a:r>
              <a:rPr lang="en-US" altLang="ko-KR" b="1" dirty="0">
                <a:solidFill>
                  <a:srgbClr val="C00000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습도 센서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3808FD-D938-4250-BBD1-AEDAC2F5B472}"/>
              </a:ext>
            </a:extLst>
          </p:cNvPr>
          <p:cNvSpPr txBox="1"/>
          <p:nvPr/>
        </p:nvSpPr>
        <p:spPr>
          <a:xfrm>
            <a:off x="3419872" y="41397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음성 인식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DF2FD4-D7F6-4515-88FE-2874FD3450AE}"/>
              </a:ext>
            </a:extLst>
          </p:cNvPr>
          <p:cNvSpPr txBox="1"/>
          <p:nvPr/>
        </p:nvSpPr>
        <p:spPr>
          <a:xfrm>
            <a:off x="5148064" y="41397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n-ea"/>
              </a:rPr>
              <a:t>버튼 센서</a:t>
            </a:r>
          </a:p>
        </p:txBody>
      </p:sp>
    </p:spTree>
    <p:extLst>
      <p:ext uri="{BB962C8B-B14F-4D97-AF65-F5344CB8AC3E}">
        <p14:creationId xmlns:p14="http://schemas.microsoft.com/office/powerpoint/2010/main" val="189617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14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6077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&lt;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블루투스 연결 및 단말기 검색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713E45-FE3B-45FA-9E26-5BB7FAD00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90" y="2394841"/>
            <a:ext cx="6636885" cy="4248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09513C-4426-4DBF-88A1-80779D418DFC}"/>
              </a:ext>
            </a:extLst>
          </p:cNvPr>
          <p:cNvSpPr txBox="1"/>
          <p:nvPr/>
        </p:nvSpPr>
        <p:spPr>
          <a:xfrm>
            <a:off x="3640666" y="433454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  <a:latin typeface="+mn-ea"/>
              </a:rPr>
              <a:t>블루투스 통신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03A4C-C3D8-4CE4-B81F-0A82919BB05B}"/>
              </a:ext>
            </a:extLst>
          </p:cNvPr>
          <p:cNvSpPr txBox="1"/>
          <p:nvPr/>
        </p:nvSpPr>
        <p:spPr>
          <a:xfrm>
            <a:off x="1835696" y="433524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  <a:latin typeface="+mn-ea"/>
              </a:rPr>
              <a:t>단말기 검색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6F16C4-F0AF-45D2-BA9F-94A9E17019A3}"/>
              </a:ext>
            </a:extLst>
          </p:cNvPr>
          <p:cNvSpPr txBox="1"/>
          <p:nvPr/>
        </p:nvSpPr>
        <p:spPr>
          <a:xfrm>
            <a:off x="5796136" y="43345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n-ea"/>
              </a:rPr>
              <a:t>메인 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A962A8-56B8-4409-8537-D0454B6A0F0B}"/>
              </a:ext>
            </a:extLst>
          </p:cNvPr>
          <p:cNvSpPr txBox="1"/>
          <p:nvPr/>
        </p:nvSpPr>
        <p:spPr>
          <a:xfrm>
            <a:off x="3491880" y="225443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  <a:latin typeface="+mn-ea"/>
              </a:rPr>
              <a:t>주소 지정과 부여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036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15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6077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&lt;</a:t>
            </a:r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WiFi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서버와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IP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카메라 연동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953555-171F-4E2E-A7E1-C2FC16EE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276872"/>
            <a:ext cx="4885560" cy="4126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03D20A-9EC1-4C05-A506-C73D84627915}"/>
              </a:ext>
            </a:extLst>
          </p:cNvPr>
          <p:cNvSpPr txBox="1"/>
          <p:nvPr/>
        </p:nvSpPr>
        <p:spPr>
          <a:xfrm>
            <a:off x="4925171" y="21382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n-ea"/>
              </a:rPr>
              <a:t>메인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2EEC38-ACDB-46E9-B195-83CA3E0883AE}"/>
              </a:ext>
            </a:extLst>
          </p:cNvPr>
          <p:cNvSpPr txBox="1"/>
          <p:nvPr/>
        </p:nvSpPr>
        <p:spPr>
          <a:xfrm>
            <a:off x="4982457" y="4270882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+mn-ea"/>
              </a:rPr>
              <a:t>IP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 카메라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1BF89C-93A4-4645-92F4-9B47B3F1E5CD}"/>
              </a:ext>
            </a:extLst>
          </p:cNvPr>
          <p:cNvSpPr txBox="1"/>
          <p:nvPr/>
        </p:nvSpPr>
        <p:spPr>
          <a:xfrm>
            <a:off x="2339752" y="3356992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서버 연결 및</a:t>
            </a:r>
            <a:endParaRPr lang="en-US" altLang="ko-KR" b="1" dirty="0">
              <a:solidFill>
                <a:srgbClr val="C00000"/>
              </a:solidFill>
              <a:latin typeface="+mn-ea"/>
            </a:endParaRPr>
          </a:p>
          <a:p>
            <a:r>
              <a:rPr lang="en-US" altLang="ko-KR" b="1" dirty="0">
                <a:solidFill>
                  <a:srgbClr val="C00000"/>
                </a:solidFill>
                <a:latin typeface="+mn-ea"/>
              </a:rPr>
              <a:t>HTTP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갱신</a:t>
            </a:r>
          </a:p>
        </p:txBody>
      </p:sp>
    </p:spTree>
    <p:extLst>
      <p:ext uri="{BB962C8B-B14F-4D97-AF65-F5344CB8AC3E}">
        <p14:creationId xmlns:p14="http://schemas.microsoft.com/office/powerpoint/2010/main" val="1148087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16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6077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&lt;Local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DB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와 다이어리 연동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240955-532D-485D-B511-A26CCC796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05" y="2444334"/>
            <a:ext cx="4394711" cy="41764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194796-735E-4890-B909-684EA3818BAA}"/>
              </a:ext>
            </a:extLst>
          </p:cNvPr>
          <p:cNvSpPr txBox="1"/>
          <p:nvPr/>
        </p:nvSpPr>
        <p:spPr>
          <a:xfrm>
            <a:off x="2627784" y="43479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n-ea"/>
              </a:rPr>
              <a:t>메인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29294-5EB9-405D-B4C5-56C09EE5E871}"/>
              </a:ext>
            </a:extLst>
          </p:cNvPr>
          <p:cNvSpPr txBox="1"/>
          <p:nvPr/>
        </p:nvSpPr>
        <p:spPr>
          <a:xfrm>
            <a:off x="4644008" y="413206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+mn-ea"/>
              </a:rPr>
              <a:t>다이어리 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A77A3-FC9A-4AFC-8F54-76473F2B6982}"/>
              </a:ext>
            </a:extLst>
          </p:cNvPr>
          <p:cNvSpPr txBox="1"/>
          <p:nvPr/>
        </p:nvSpPr>
        <p:spPr>
          <a:xfrm>
            <a:off x="2627783" y="22596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+mn-ea"/>
              </a:rPr>
              <a:t>DB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46C97-FEEC-41E8-9BA6-7B1CDED7D06F}"/>
              </a:ext>
            </a:extLst>
          </p:cNvPr>
          <p:cNvSpPr txBox="1"/>
          <p:nvPr/>
        </p:nvSpPr>
        <p:spPr>
          <a:xfrm>
            <a:off x="4427984" y="2281508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+mn-ea"/>
              </a:rPr>
              <a:t>DB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내 부가기능</a:t>
            </a:r>
          </a:p>
        </p:txBody>
      </p:sp>
    </p:spTree>
    <p:extLst>
      <p:ext uri="{BB962C8B-B14F-4D97-AF65-F5344CB8AC3E}">
        <p14:creationId xmlns:p14="http://schemas.microsoft.com/office/powerpoint/2010/main" val="370299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17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5285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하드웨어 설계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블루투스 모듈 기본 회로도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CB62-07D6-4881-BF3A-5F0F057FEF47}"/>
              </a:ext>
            </a:extLst>
          </p:cNvPr>
          <p:cNvSpPr txBox="1"/>
          <p:nvPr/>
        </p:nvSpPr>
        <p:spPr>
          <a:xfrm>
            <a:off x="1459670" y="5396644"/>
            <a:ext cx="61366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출력 전압 </a:t>
            </a:r>
            <a:r>
              <a:rPr lang="en-US" altLang="ko-KR" sz="1400" b="1" dirty="0"/>
              <a:t>5V (</a:t>
            </a:r>
            <a:r>
              <a:rPr lang="ko-KR" altLang="en-US" sz="1400" b="1" dirty="0"/>
              <a:t>빨강 전선</a:t>
            </a:r>
            <a:r>
              <a:rPr lang="en-US" altLang="ko-KR" sz="1400" b="1" dirty="0"/>
              <a:t>)              </a:t>
            </a:r>
            <a:r>
              <a:rPr lang="ko-KR" altLang="en-US" sz="1400" b="1" dirty="0"/>
              <a:t>◆ </a:t>
            </a:r>
            <a:r>
              <a:rPr lang="en-US" altLang="ko-KR" sz="1400" b="1" dirty="0"/>
              <a:t>TX3 14 </a:t>
            </a:r>
            <a:r>
              <a:rPr lang="ko-KR" altLang="en-US" sz="1400" b="1" dirty="0"/>
              <a:t>연결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주황 전선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GND (</a:t>
            </a:r>
            <a:r>
              <a:rPr lang="ko-KR" altLang="en-US" sz="1400" b="1" dirty="0"/>
              <a:t>파랑 전선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RX3 15</a:t>
            </a:r>
            <a:r>
              <a:rPr lang="ko-KR" altLang="en-US" sz="1400" b="1" dirty="0"/>
              <a:t> 연결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갈색 전선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7F9B9-B9AF-4F05-9750-D61885857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69" y="2058176"/>
            <a:ext cx="6463498" cy="32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2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18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5285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하드웨어 설계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음성 인식 모듈 기본 회로도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CB62-07D6-4881-BF3A-5F0F057FEF47}"/>
              </a:ext>
            </a:extLst>
          </p:cNvPr>
          <p:cNvSpPr txBox="1"/>
          <p:nvPr/>
        </p:nvSpPr>
        <p:spPr>
          <a:xfrm>
            <a:off x="1459670" y="5396644"/>
            <a:ext cx="61366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출력 전압 </a:t>
            </a:r>
            <a:r>
              <a:rPr lang="en-US" altLang="ko-KR" sz="1400" b="1" dirty="0"/>
              <a:t>5V (</a:t>
            </a:r>
            <a:r>
              <a:rPr lang="ko-KR" altLang="en-US" sz="1400" b="1" dirty="0"/>
              <a:t>빨강 전선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GND (</a:t>
            </a:r>
            <a:r>
              <a:rPr lang="ko-KR" altLang="en-US" sz="1400" b="1" dirty="0"/>
              <a:t>파랑 전선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Analog PIN A8</a:t>
            </a:r>
            <a:r>
              <a:rPr lang="ko-KR" altLang="en-US" sz="1400" b="1" dirty="0"/>
              <a:t> 연결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보라 전선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5224E1-F1D1-4BEE-899E-E88CDD2F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71" y="2077430"/>
            <a:ext cx="6279052" cy="32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4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19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57171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하드웨어 설계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습도 인식 모듈 기본 회로도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CB62-07D6-4881-BF3A-5F0F057FEF47}"/>
              </a:ext>
            </a:extLst>
          </p:cNvPr>
          <p:cNvSpPr txBox="1"/>
          <p:nvPr/>
        </p:nvSpPr>
        <p:spPr>
          <a:xfrm>
            <a:off x="1459670" y="5396644"/>
            <a:ext cx="31843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출력 전압 </a:t>
            </a:r>
            <a:r>
              <a:rPr lang="en-US" altLang="ko-KR" sz="1400" b="1" dirty="0"/>
              <a:t>5V (</a:t>
            </a:r>
            <a:r>
              <a:rPr lang="ko-KR" altLang="en-US" sz="1400" b="1" dirty="0"/>
              <a:t>빨강 전선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GND (</a:t>
            </a:r>
            <a:r>
              <a:rPr lang="ko-KR" altLang="en-US" sz="1400" b="1" dirty="0"/>
              <a:t>파랑 전선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Analog PIN A5</a:t>
            </a:r>
            <a:r>
              <a:rPr lang="ko-KR" altLang="en-US" sz="1400" b="1" dirty="0"/>
              <a:t> 연결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초록 전선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771C55-C0F3-4600-9CDC-7D9F40E93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69" y="2102431"/>
            <a:ext cx="6217633" cy="32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2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5362" y="1835532"/>
            <a:ext cx="28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01/ </a:t>
            </a:r>
            <a:r>
              <a:rPr lang="en-US" altLang="ko-KR" b="1" dirty="0">
                <a:solidFill>
                  <a:srgbClr val="29D9C2"/>
                </a:solidFill>
                <a:latin typeface="+mj-ea"/>
                <a:ea typeface="+mj-ea"/>
              </a:rPr>
              <a:t>	</a:t>
            </a:r>
            <a:r>
              <a:rPr lang="ko-KR" altLang="en-US" b="1" dirty="0">
                <a:latin typeface="+mj-ea"/>
                <a:ea typeface="+mj-ea"/>
              </a:rPr>
              <a:t>제안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5361" y="3312859"/>
            <a:ext cx="350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05/ </a:t>
            </a:r>
            <a:r>
              <a:rPr lang="en-US" altLang="ko-KR" b="1" dirty="0">
                <a:solidFill>
                  <a:srgbClr val="29D9C2"/>
                </a:solidFill>
                <a:latin typeface="+mj-ea"/>
                <a:ea typeface="+mj-ea"/>
              </a:rPr>
              <a:t>	</a:t>
            </a:r>
            <a:r>
              <a:rPr lang="ko-KR" altLang="en-US" b="1" dirty="0"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5362" y="2204864"/>
            <a:ext cx="302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02/ </a:t>
            </a:r>
            <a:r>
              <a:rPr lang="en-US" altLang="ko-KR" b="1" dirty="0">
                <a:solidFill>
                  <a:srgbClr val="29D9C2"/>
                </a:solidFill>
                <a:latin typeface="+mj-ea"/>
                <a:ea typeface="+mj-ea"/>
              </a:rPr>
              <a:t>	</a:t>
            </a:r>
            <a:r>
              <a:rPr lang="ko-KR" altLang="en-US" b="1" dirty="0">
                <a:latin typeface="+mj-ea"/>
                <a:ea typeface="+mj-ea"/>
              </a:rPr>
              <a:t>관련 연구 및 사례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43137" y="2574194"/>
            <a:ext cx="351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03/ </a:t>
            </a:r>
            <a:r>
              <a:rPr lang="en-US" altLang="ko-KR" b="1" dirty="0">
                <a:solidFill>
                  <a:srgbClr val="29D9C2"/>
                </a:solidFill>
                <a:latin typeface="+mj-ea"/>
                <a:ea typeface="+mj-ea"/>
              </a:rPr>
              <a:t>	</a:t>
            </a:r>
            <a:r>
              <a:rPr lang="ko-KR" altLang="en-US" b="1" dirty="0">
                <a:latin typeface="+mj-ea"/>
                <a:ea typeface="+mj-ea"/>
              </a:rPr>
              <a:t>시스템 수행 시나리오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5362" y="2943528"/>
            <a:ext cx="28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04/ </a:t>
            </a:r>
            <a:r>
              <a:rPr lang="en-US" altLang="ko-KR" b="1" dirty="0">
                <a:solidFill>
                  <a:srgbClr val="29D9C2"/>
                </a:solidFill>
                <a:latin typeface="+mj-ea"/>
                <a:ea typeface="+mj-ea"/>
              </a:rPr>
              <a:t>	</a:t>
            </a:r>
            <a:r>
              <a:rPr lang="ko-KR" altLang="en-US" b="1" dirty="0">
                <a:latin typeface="+mj-ea"/>
                <a:ea typeface="+mj-ea"/>
              </a:rPr>
              <a:t>시스템 구성도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24514" y="2204864"/>
            <a:ext cx="1562100" cy="22987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9514" y="2389530"/>
            <a:ext cx="283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5361" y="4077072"/>
            <a:ext cx="28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07/ </a:t>
            </a:r>
            <a:r>
              <a:rPr lang="en-US" altLang="ko-KR" b="1" dirty="0">
                <a:solidFill>
                  <a:srgbClr val="29D9C2"/>
                </a:solidFill>
                <a:latin typeface="+mj-ea"/>
                <a:ea typeface="+mj-ea"/>
              </a:rPr>
              <a:t>	</a:t>
            </a:r>
            <a:r>
              <a:rPr lang="ko-KR" altLang="en-US" b="1" dirty="0">
                <a:latin typeface="+mj-ea"/>
              </a:rPr>
              <a:t>개발 환경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361" y="4446403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08/ </a:t>
            </a:r>
            <a:r>
              <a:rPr lang="en-US" altLang="ko-KR" b="1" dirty="0">
                <a:solidFill>
                  <a:srgbClr val="29D9C2"/>
                </a:solidFill>
                <a:latin typeface="+mj-ea"/>
                <a:ea typeface="+mj-ea"/>
              </a:rPr>
              <a:t>	</a:t>
            </a:r>
            <a:r>
              <a:rPr lang="ko-KR" altLang="en-US" b="1" dirty="0">
                <a:latin typeface="+mj-ea"/>
                <a:ea typeface="+mj-ea"/>
              </a:rPr>
              <a:t>업무 분담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3137" y="4815734"/>
            <a:ext cx="35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09/       </a:t>
            </a:r>
            <a:r>
              <a:rPr lang="ko-KR" altLang="en-US" b="1" dirty="0">
                <a:latin typeface="+mj-ea"/>
                <a:ea typeface="+mj-ea"/>
              </a:rPr>
              <a:t>졸업 연구 수행 일정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37" y="6021288"/>
            <a:ext cx="1264423" cy="6858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43136" y="5185065"/>
            <a:ext cx="351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10/ </a:t>
            </a:r>
            <a:r>
              <a:rPr lang="en-US" altLang="ko-KR" b="1" dirty="0">
                <a:solidFill>
                  <a:srgbClr val="29D9C2"/>
                </a:solidFill>
                <a:latin typeface="+mj-ea"/>
                <a:ea typeface="+mj-ea"/>
              </a:rPr>
              <a:t>	</a:t>
            </a:r>
            <a:r>
              <a:rPr lang="ko-KR" altLang="en-US" b="1" dirty="0">
                <a:latin typeface="+mj-ea"/>
                <a:ea typeface="+mj-ea"/>
              </a:rPr>
              <a:t>필요 기술 및 참고 문헌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BB975-7D9B-483B-B1EB-F43D9750714A}"/>
              </a:ext>
            </a:extLst>
          </p:cNvPr>
          <p:cNvSpPr txBox="1"/>
          <p:nvPr/>
        </p:nvSpPr>
        <p:spPr>
          <a:xfrm>
            <a:off x="4355976" y="3707740"/>
            <a:ext cx="350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06/ </a:t>
            </a:r>
            <a:r>
              <a:rPr lang="en-US" altLang="ko-KR" b="1" dirty="0">
                <a:solidFill>
                  <a:srgbClr val="29D9C2"/>
                </a:solidFill>
                <a:latin typeface="+mj-ea"/>
                <a:ea typeface="+mj-ea"/>
              </a:rPr>
              <a:t>	</a:t>
            </a:r>
            <a:r>
              <a:rPr lang="ko-KR" altLang="en-US" b="1" dirty="0">
                <a:latin typeface="+mj-ea"/>
                <a:ea typeface="+mj-ea"/>
              </a:rPr>
              <a:t>시스템 개발 내용 </a:t>
            </a:r>
          </a:p>
        </p:txBody>
      </p:sp>
    </p:spTree>
    <p:extLst>
      <p:ext uri="{BB962C8B-B14F-4D97-AF65-F5344CB8AC3E}">
        <p14:creationId xmlns:p14="http://schemas.microsoft.com/office/powerpoint/2010/main" val="2445548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20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5573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하드웨어 설계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Servo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모터 모듈 기본 회로도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A6BF6A-B53B-45ED-8FDB-13E17A3A4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69" y="2020284"/>
            <a:ext cx="6279054" cy="33412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33BCB62-07D6-4881-BF3A-5F0F057FEF47}"/>
              </a:ext>
            </a:extLst>
          </p:cNvPr>
          <p:cNvSpPr txBox="1"/>
          <p:nvPr/>
        </p:nvSpPr>
        <p:spPr>
          <a:xfrm>
            <a:off x="1459670" y="5396644"/>
            <a:ext cx="31843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출력 전압 </a:t>
            </a:r>
            <a:r>
              <a:rPr lang="en-US" altLang="ko-KR" sz="1400" b="1" dirty="0"/>
              <a:t>5V (</a:t>
            </a:r>
            <a:r>
              <a:rPr lang="ko-KR" altLang="en-US" sz="1400" b="1" dirty="0"/>
              <a:t>빨강 전선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GND (</a:t>
            </a:r>
            <a:r>
              <a:rPr lang="ko-KR" altLang="en-US" sz="1400" b="1" dirty="0"/>
              <a:t>파랑 전선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Analog PIN A10 </a:t>
            </a:r>
            <a:r>
              <a:rPr lang="ko-KR" altLang="en-US" sz="1400" b="1" dirty="0"/>
              <a:t>연결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초록 전선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79194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21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5573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하드웨어 설계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아기 흉부 버튼 기본 회로도 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CB62-07D6-4881-BF3A-5F0F057FEF47}"/>
              </a:ext>
            </a:extLst>
          </p:cNvPr>
          <p:cNvSpPr txBox="1"/>
          <p:nvPr/>
        </p:nvSpPr>
        <p:spPr>
          <a:xfrm>
            <a:off x="1459670" y="5396644"/>
            <a:ext cx="32563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출력 전압 </a:t>
            </a:r>
            <a:r>
              <a:rPr lang="en-US" altLang="ko-KR" sz="1400" b="1" dirty="0"/>
              <a:t>5V (</a:t>
            </a:r>
            <a:r>
              <a:rPr lang="ko-KR" altLang="en-US" sz="1400" b="1" dirty="0"/>
              <a:t>빨강 전선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GND (</a:t>
            </a:r>
            <a:r>
              <a:rPr lang="ko-KR" altLang="en-US" sz="1400" b="1" dirty="0"/>
              <a:t>파랑 전선</a:t>
            </a:r>
            <a:r>
              <a:rPr lang="en-US" altLang="ko-KR" sz="1400" b="1" dirty="0"/>
              <a:t>)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Analog PIN A7 </a:t>
            </a:r>
            <a:r>
              <a:rPr lang="ko-KR" altLang="en-US" sz="1400" b="1" dirty="0"/>
              <a:t>연결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초록 전선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34AF2E-A209-4C21-8A6C-64E03CD71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69" y="2018286"/>
            <a:ext cx="6409237" cy="33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87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22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5573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하드웨어 설계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MP3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모듈 기본 회로도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CB62-07D6-4881-BF3A-5F0F057FEF47}"/>
              </a:ext>
            </a:extLst>
          </p:cNvPr>
          <p:cNvSpPr txBox="1"/>
          <p:nvPr/>
        </p:nvSpPr>
        <p:spPr>
          <a:xfrm>
            <a:off x="1459670" y="5396644"/>
            <a:ext cx="46552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납땜을 통한 </a:t>
            </a:r>
            <a:r>
              <a:rPr lang="en-US" altLang="ko-KR" sz="1400" b="1" dirty="0"/>
              <a:t>UNO </a:t>
            </a:r>
            <a:r>
              <a:rPr lang="ko-KR" altLang="en-US" sz="1400" b="1" dirty="0"/>
              <a:t>보드와 상하 합판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SD </a:t>
            </a:r>
            <a:r>
              <a:rPr lang="ko-KR" altLang="en-US" sz="1400" b="1" dirty="0"/>
              <a:t>카드 장착하여 음악 파일 관리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AUX </a:t>
            </a:r>
            <a:r>
              <a:rPr lang="ko-KR" altLang="en-US" sz="1400" b="1" dirty="0"/>
              <a:t>출력 단자 스피커 연결을 통한 </a:t>
            </a:r>
            <a:r>
              <a:rPr lang="en-US" altLang="ko-KR" sz="1400" b="1" dirty="0"/>
              <a:t>mp3 </a:t>
            </a:r>
            <a:r>
              <a:rPr lang="ko-KR" altLang="en-US" sz="1400" b="1" dirty="0"/>
              <a:t>파일 출력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B41D1F-BB46-4E1D-93E6-9C857207D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33" y="2203832"/>
            <a:ext cx="4266087" cy="28338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0608E3-2B88-453B-B3BF-66DDEF6BC2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37" y="2247049"/>
            <a:ext cx="821652" cy="99628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9172A89-25D8-4E95-AE6D-92FD4826EC49}"/>
              </a:ext>
            </a:extLst>
          </p:cNvPr>
          <p:cNvSpPr/>
          <p:nvPr/>
        </p:nvSpPr>
        <p:spPr>
          <a:xfrm>
            <a:off x="2322298" y="3333547"/>
            <a:ext cx="679243" cy="205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B6278B-8324-4FBB-B4CA-95E6DC7CBD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28" y="3653933"/>
            <a:ext cx="1534870" cy="13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82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23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6077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하드웨어 설계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</a:t>
            </a:r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WiFi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모듈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캠 모듈 기본 회로도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CB62-07D6-4881-BF3A-5F0F057FEF47}"/>
              </a:ext>
            </a:extLst>
          </p:cNvPr>
          <p:cNvSpPr txBox="1"/>
          <p:nvPr/>
        </p:nvSpPr>
        <p:spPr>
          <a:xfrm>
            <a:off x="1459670" y="5396644"/>
            <a:ext cx="36163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SCL          </a:t>
            </a:r>
            <a:r>
              <a:rPr lang="ko-KR" altLang="en-US" sz="1400" b="1" dirty="0"/>
              <a:t>◆ </a:t>
            </a:r>
            <a:r>
              <a:rPr lang="en-US" altLang="ko-KR" sz="1400" b="1" dirty="0"/>
              <a:t>GND        </a:t>
            </a:r>
            <a:r>
              <a:rPr lang="ko-KR" altLang="en-US" sz="1400" b="1" dirty="0"/>
              <a:t>◆ </a:t>
            </a:r>
            <a:r>
              <a:rPr lang="en-US" altLang="ko-KR" sz="1400" b="1" dirty="0"/>
              <a:t>MOSI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SDA         </a:t>
            </a:r>
            <a:r>
              <a:rPr lang="ko-KR" altLang="en-US" sz="1400" b="1" dirty="0"/>
              <a:t>◆ </a:t>
            </a:r>
            <a:r>
              <a:rPr lang="en-US" altLang="ko-KR" sz="1400" b="1" dirty="0"/>
              <a:t>SCK         </a:t>
            </a:r>
            <a:r>
              <a:rPr lang="ko-KR" altLang="en-US" sz="1400" b="1" dirty="0"/>
              <a:t>◆ </a:t>
            </a:r>
            <a:r>
              <a:rPr lang="en-US" altLang="ko-KR" sz="1400" b="1" dirty="0"/>
              <a:t>CS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◆ </a:t>
            </a:r>
            <a:r>
              <a:rPr lang="en-US" altLang="ko-KR" sz="1400" b="1" dirty="0"/>
              <a:t>VCU</a:t>
            </a:r>
            <a:r>
              <a:rPr lang="ko-KR" altLang="en-US" sz="1400" b="1" dirty="0"/>
              <a:t>         ◆ </a:t>
            </a:r>
            <a:r>
              <a:rPr lang="en-US" altLang="ko-KR" sz="1400" b="1" dirty="0"/>
              <a:t>MISO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C19821-B58E-458D-9C97-E22574ED4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70" y="2072501"/>
            <a:ext cx="4258609" cy="3131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925470-DD17-4884-A6C8-762942BC2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89" y="2072501"/>
            <a:ext cx="2169467" cy="218097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C702EF-DFB6-4B1F-9736-055A932CD3A3}"/>
              </a:ext>
            </a:extLst>
          </p:cNvPr>
          <p:cNvCxnSpPr/>
          <p:nvPr/>
        </p:nvCxnSpPr>
        <p:spPr>
          <a:xfrm>
            <a:off x="5148064" y="2708920"/>
            <a:ext cx="1656184" cy="929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E045421-B627-4A0A-9756-0F3B658BAC75}"/>
              </a:ext>
            </a:extLst>
          </p:cNvPr>
          <p:cNvCxnSpPr/>
          <p:nvPr/>
        </p:nvCxnSpPr>
        <p:spPr>
          <a:xfrm>
            <a:off x="5148064" y="3717032"/>
            <a:ext cx="2232248" cy="536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9A067C-804D-4BCA-ADB7-A48549957724}"/>
              </a:ext>
            </a:extLst>
          </p:cNvPr>
          <p:cNvSpPr txBox="1"/>
          <p:nvPr/>
        </p:nvSpPr>
        <p:spPr>
          <a:xfrm>
            <a:off x="6137934" y="4582119"/>
            <a:ext cx="2381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PIN </a:t>
            </a:r>
            <a:r>
              <a:rPr lang="ko-KR" altLang="en-US" sz="1400" b="1" dirty="0"/>
              <a:t>전체 삽입 및 부착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25FFC3-ECD7-4B92-B658-A0CA7478FA02}"/>
              </a:ext>
            </a:extLst>
          </p:cNvPr>
          <p:cNvSpPr/>
          <p:nvPr/>
        </p:nvSpPr>
        <p:spPr>
          <a:xfrm>
            <a:off x="4427984" y="2564904"/>
            <a:ext cx="720080" cy="129614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812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1520" y="2204864"/>
            <a:ext cx="3456384" cy="4574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24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7239" y="3095329"/>
            <a:ext cx="3049264" cy="33580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42357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모듈 작동 원리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음성 인식 센서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4195" y="3192539"/>
            <a:ext cx="1375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음성 인식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674" y="3695527"/>
            <a:ext cx="27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센서로 들어오는 음성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측정값             </a:t>
            </a:r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400 </a:t>
            </a:r>
            <a:r>
              <a:rPr lang="ko-KR" altLang="en-US" sz="1400" b="1" dirty="0"/>
              <a:t>이상일 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4673" y="4339850"/>
            <a:ext cx="2777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 err="1"/>
              <a:t>sound_count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변수에 </a:t>
            </a:r>
            <a:r>
              <a:rPr lang="en-US" altLang="ko-KR" sz="1400" b="1" dirty="0"/>
              <a:t>1 </a:t>
            </a:r>
            <a:r>
              <a:rPr lang="ko-KR" altLang="en-US" sz="1400" b="1" dirty="0"/>
              <a:t>축적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4673" y="4928294"/>
            <a:ext cx="291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회 이상 축적 시 우는 것으로     </a:t>
            </a:r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ko-KR" altLang="en-US" sz="1400" b="1" dirty="0"/>
              <a:t> 판단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디바이스로 신호 송신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264195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ARDUINO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92080" y="2204865"/>
            <a:ext cx="3456384" cy="457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323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ANDROID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508104" y="3089693"/>
            <a:ext cx="3049264" cy="33636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756888" y="4594194"/>
            <a:ext cx="1479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‘$’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라는 데이터 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전송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8" idx="3"/>
            <a:endCxn id="22" idx="1"/>
          </p:cNvCxnSpPr>
          <p:nvPr/>
        </p:nvCxnSpPr>
        <p:spPr>
          <a:xfrm>
            <a:off x="3707904" y="4492028"/>
            <a:ext cx="15841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24128" y="3695527"/>
            <a:ext cx="277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‘$’</a:t>
            </a:r>
            <a:r>
              <a:rPr lang="ko-KR" altLang="en-US" sz="1400" b="1" dirty="0"/>
              <a:t> 데이터 수신 확인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24128" y="4217165"/>
            <a:ext cx="27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 err="1"/>
              <a:t>vibe.vibrate</a:t>
            </a:r>
            <a:r>
              <a:rPr lang="en-US" altLang="ko-KR" sz="1400" b="1" dirty="0"/>
              <a:t>(3000)</a:t>
            </a:r>
            <a:r>
              <a:rPr lang="ko-KR" altLang="en-US" sz="1400" b="1" dirty="0"/>
              <a:t>을 통한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디바이스 진동 시작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739336" y="4900064"/>
            <a:ext cx="291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“</a:t>
            </a:r>
            <a:r>
              <a:rPr lang="ko-KR" altLang="en-US" sz="1400" b="1" dirty="0"/>
              <a:t>아기 울음이 감지되었습니다</a:t>
            </a:r>
            <a:r>
              <a:rPr lang="en-US" altLang="ko-KR" sz="1400" b="1" dirty="0"/>
              <a:t>” </a:t>
            </a:r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경고 팝업</a:t>
            </a:r>
          </a:p>
        </p:txBody>
      </p:sp>
    </p:spTree>
    <p:extLst>
      <p:ext uri="{BB962C8B-B14F-4D97-AF65-F5344CB8AC3E}">
        <p14:creationId xmlns:p14="http://schemas.microsoft.com/office/powerpoint/2010/main" val="51041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1520" y="2204865"/>
            <a:ext cx="3456384" cy="457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25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6543" y="3107888"/>
            <a:ext cx="3049264" cy="33580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79177" y="1524087"/>
            <a:ext cx="43831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모듈 작동 원리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흉부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Button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센서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33921" y="3166470"/>
            <a:ext cx="1941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버튼 감지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2938" y="4389781"/>
            <a:ext cx="292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초기 상태일 때와 눌렸을 때를</a:t>
            </a:r>
            <a:endParaRPr lang="en-US" altLang="ko-KR" sz="1400" b="1" dirty="0"/>
          </a:p>
          <a:p>
            <a:r>
              <a:rPr lang="en-US" altLang="ko-KR" sz="1400" b="1" dirty="0"/>
              <a:t>    ‘LOW’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‘HIGH’ </a:t>
            </a:r>
            <a:r>
              <a:rPr lang="ko-KR" altLang="en-US" sz="1400" b="1" dirty="0"/>
              <a:t>로 구분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2938" y="5057327"/>
            <a:ext cx="2913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버튼이 눌렸다면 디바이스로</a:t>
            </a:r>
            <a:endParaRPr lang="en-US" altLang="ko-KR" sz="1400" b="1" dirty="0"/>
          </a:p>
          <a:p>
            <a:r>
              <a:rPr lang="en-US" altLang="ko-KR" sz="1400" b="1" dirty="0"/>
              <a:t>    ‘#’ </a:t>
            </a:r>
            <a:r>
              <a:rPr lang="ko-KR" altLang="en-US" sz="1400" b="1" dirty="0"/>
              <a:t>신호 전송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sp>
        <p:nvSpPr>
          <p:cNvPr id="19" name="직사각형 18"/>
          <p:cNvSpPr/>
          <p:nvPr/>
        </p:nvSpPr>
        <p:spPr>
          <a:xfrm>
            <a:off x="1264195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ARDUINO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92080" y="2204864"/>
            <a:ext cx="3456384" cy="4574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323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ANDROID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508104" y="3089693"/>
            <a:ext cx="3049264" cy="33636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>
            <a:stCxn id="18" idx="3"/>
            <a:endCxn id="22" idx="1"/>
          </p:cNvCxnSpPr>
          <p:nvPr/>
        </p:nvCxnSpPr>
        <p:spPr>
          <a:xfrm>
            <a:off x="3707904" y="4492028"/>
            <a:ext cx="158417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24128" y="3711106"/>
            <a:ext cx="277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‘#’ </a:t>
            </a:r>
            <a:r>
              <a:rPr lang="ko-KR" altLang="en-US" sz="1400" b="1" dirty="0"/>
              <a:t>데이터 수신 확인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24128" y="5065439"/>
            <a:ext cx="288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“</a:t>
            </a:r>
            <a:r>
              <a:rPr lang="ko-KR" altLang="en-US" sz="1400" b="1" dirty="0"/>
              <a:t>아기가 뒤집혔습니다“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경고 팝업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37C55-8A0A-489C-A3D1-032446882CE3}"/>
              </a:ext>
            </a:extLst>
          </p:cNvPr>
          <p:cNvSpPr txBox="1"/>
          <p:nvPr/>
        </p:nvSpPr>
        <p:spPr>
          <a:xfrm>
            <a:off x="554674" y="3695527"/>
            <a:ext cx="277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버튼이 눌리기까지 대기상태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2D2E48-27BA-49EC-A6F5-D818D92BEEDB}"/>
              </a:ext>
            </a:extLst>
          </p:cNvPr>
          <p:cNvSpPr txBox="1"/>
          <p:nvPr/>
        </p:nvSpPr>
        <p:spPr>
          <a:xfrm>
            <a:off x="5724128" y="4345940"/>
            <a:ext cx="27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 err="1"/>
              <a:t>vibe.vibrate</a:t>
            </a:r>
            <a:r>
              <a:rPr lang="en-US" altLang="ko-KR" sz="1400" b="1" dirty="0"/>
              <a:t>(3000)</a:t>
            </a:r>
            <a:r>
              <a:rPr lang="ko-KR" altLang="en-US" sz="1400" b="1" dirty="0"/>
              <a:t>을 통한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디바이스 진동 시작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0617A3-367B-4F9E-BDA0-9D16BF08C733}"/>
              </a:ext>
            </a:extLst>
          </p:cNvPr>
          <p:cNvSpPr/>
          <p:nvPr/>
        </p:nvSpPr>
        <p:spPr>
          <a:xfrm>
            <a:off x="3756888" y="4594194"/>
            <a:ext cx="1479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‘#’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라는 데이터 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전송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1739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1520" y="2204865"/>
            <a:ext cx="3456384" cy="457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26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7239" y="3095329"/>
            <a:ext cx="3049264" cy="33580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79177" y="1524087"/>
            <a:ext cx="438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모듈 작동 원리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습도 감지 센서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17897" y="3166470"/>
            <a:ext cx="1723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온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습도 감지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674" y="3695527"/>
            <a:ext cx="277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센서를 통한 실시간 감지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5189" y="4273932"/>
            <a:ext cx="292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온도 와 습도를 담는 변수에</a:t>
            </a:r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ko-KR" altLang="en-US" sz="1400" b="1" dirty="0"/>
              <a:t> 각 측정값 저장 </a:t>
            </a:r>
            <a:r>
              <a:rPr lang="en-US" altLang="ko-KR" sz="1400" b="1" dirty="0"/>
              <a:t>ex)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int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 , h;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73479" y="4928295"/>
            <a:ext cx="291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@ </a:t>
            </a:r>
            <a:r>
              <a:rPr lang="ko-KR" altLang="en-US" sz="1400" b="1" dirty="0" err="1"/>
              <a:t>온도값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@ </a:t>
            </a:r>
            <a:r>
              <a:rPr lang="ko-KR" altLang="en-US" sz="1400" b="1" dirty="0" err="1"/>
              <a:t>습도값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@# </a:t>
            </a:r>
            <a:r>
              <a:rPr lang="ko-KR" altLang="en-US" sz="1400" b="1" dirty="0"/>
              <a:t>형태  </a:t>
            </a:r>
            <a:endParaRPr lang="en-US" altLang="ko-KR" sz="1400" b="1" dirty="0"/>
          </a:p>
          <a:p>
            <a:r>
              <a:rPr lang="ko-KR" altLang="en-US" sz="1400" b="1" dirty="0"/>
              <a:t>    로 전송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264195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ARDUINO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92080" y="2204864"/>
            <a:ext cx="3456384" cy="4574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323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ANDROID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508104" y="3089693"/>
            <a:ext cx="3049264" cy="33636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756888" y="4608123"/>
            <a:ext cx="1479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‘@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온도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@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습도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@#’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데이터 전송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8" idx="3"/>
            <a:endCxn id="22" idx="1"/>
          </p:cNvCxnSpPr>
          <p:nvPr/>
        </p:nvCxnSpPr>
        <p:spPr>
          <a:xfrm>
            <a:off x="3707904" y="4492028"/>
            <a:ext cx="15841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24128" y="3384630"/>
            <a:ext cx="27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‘@’</a:t>
            </a:r>
            <a:r>
              <a:rPr lang="ko-KR" altLang="en-US" sz="1400" b="1" dirty="0"/>
              <a:t>의 값이 확인되면 데이터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를 쌓음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24128" y="3965599"/>
            <a:ext cx="27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‘#’</a:t>
            </a:r>
            <a:r>
              <a:rPr lang="ko-KR" altLang="en-US" sz="1400" b="1" dirty="0"/>
              <a:t>의 값이 확인되면 데이터가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모두 들어온 것으로 판단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24128" y="4546568"/>
            <a:ext cx="27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‘@’ </a:t>
            </a:r>
            <a:r>
              <a:rPr lang="ko-KR" altLang="en-US" sz="1400" b="1" dirty="0"/>
              <a:t>사이의 값들을 </a:t>
            </a:r>
            <a:r>
              <a:rPr lang="ko-KR" altLang="en-US" sz="1400" b="1" dirty="0" err="1"/>
              <a:t>파싱하여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디바이스 상에 출력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24128" y="5127537"/>
            <a:ext cx="27778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ko-KR" altLang="en-US" sz="1400" b="1" dirty="0" err="1"/>
              <a:t>습도값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&lt; 50 </a:t>
            </a:r>
            <a:r>
              <a:rPr lang="ko-KR" altLang="en-US" sz="1400" b="1" dirty="0"/>
              <a:t>일 때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   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방이 건조합니다</a:t>
            </a:r>
            <a:r>
              <a:rPr lang="en-US" altLang="ko-KR" sz="1200" b="1" dirty="0"/>
              <a:t>”</a:t>
            </a:r>
          </a:p>
          <a:p>
            <a:r>
              <a:rPr lang="en-US" altLang="ko-KR" sz="1400" b="1" dirty="0"/>
              <a:t>    </a:t>
            </a:r>
            <a:r>
              <a:rPr lang="ko-KR" altLang="en-US" sz="1400" b="1" dirty="0" err="1"/>
              <a:t>습도값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&gt; 70 </a:t>
            </a:r>
            <a:r>
              <a:rPr lang="ko-KR" altLang="en-US" sz="1400" b="1" dirty="0"/>
              <a:t>일 때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   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방이 습합니다</a:t>
            </a:r>
            <a:r>
              <a:rPr lang="en-US" altLang="ko-KR" sz="1200" b="1" dirty="0"/>
              <a:t>” 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경고 팝업</a:t>
            </a:r>
          </a:p>
        </p:txBody>
      </p:sp>
    </p:spTree>
    <p:extLst>
      <p:ext uri="{BB962C8B-B14F-4D97-AF65-F5344CB8AC3E}">
        <p14:creationId xmlns:p14="http://schemas.microsoft.com/office/powerpoint/2010/main" val="860258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1520" y="2204864"/>
            <a:ext cx="3456384" cy="4574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27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7239" y="3095329"/>
            <a:ext cx="3049264" cy="33580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79178" y="1524087"/>
            <a:ext cx="42357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모듈 작동 원리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Mp3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재생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쉴드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4195" y="3192539"/>
            <a:ext cx="1375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Mp3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재생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673" y="3695527"/>
            <a:ext cx="29772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mp3_play</a:t>
            </a:r>
            <a:r>
              <a:rPr lang="ko-KR" altLang="en-US" sz="1400" b="1" dirty="0"/>
              <a:t>의 변수 값 통해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재생 여부 판단</a:t>
            </a:r>
            <a:endParaRPr lang="en-US" altLang="ko-KR" sz="1400" b="1" dirty="0"/>
          </a:p>
          <a:p>
            <a:r>
              <a:rPr lang="en-US" altLang="ko-KR" sz="1400" b="1" dirty="0"/>
              <a:t>    ex) </a:t>
            </a:r>
            <a:r>
              <a:rPr lang="en-US" altLang="ko-KR" sz="1400" b="1" dirty="0" err="1"/>
              <a:t>organ_on_state</a:t>
            </a:r>
            <a:r>
              <a:rPr lang="en-US" altLang="ko-KR" sz="1400" b="1" dirty="0"/>
              <a:t> = 0 </a:t>
            </a:r>
            <a:r>
              <a:rPr lang="ko-KR" altLang="en-US" sz="1400" b="1" dirty="0"/>
              <a:t>또는 </a:t>
            </a:r>
            <a:r>
              <a:rPr lang="en-US" altLang="ko-KR" sz="1400" b="1" dirty="0"/>
              <a:t>1 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54673" y="4633972"/>
            <a:ext cx="2777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외장 </a:t>
            </a:r>
            <a:r>
              <a:rPr lang="en-US" altLang="ko-KR" sz="1400" b="1" dirty="0"/>
              <a:t>SD</a:t>
            </a:r>
            <a:r>
              <a:rPr lang="ko-KR" altLang="en-US" sz="1400" b="1" dirty="0"/>
              <a:t>카드에 저장된 음악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출력 대기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4673" y="5354052"/>
            <a:ext cx="291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디바이스로부터 신호 받으면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스피커를 통해 출력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264195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ARDUINO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92080" y="2204865"/>
            <a:ext cx="3456384" cy="457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323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ANDROID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508104" y="3089693"/>
            <a:ext cx="3049264" cy="33636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756888" y="4594194"/>
            <a:ext cx="1479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아두이노로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신호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send_data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int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); </a:t>
            </a:r>
          </a:p>
          <a:p>
            <a:pPr algn="ctr"/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로 신호 구별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8" idx="3"/>
            <a:endCxn id="22" idx="1"/>
          </p:cNvCxnSpPr>
          <p:nvPr/>
        </p:nvCxnSpPr>
        <p:spPr>
          <a:xfrm>
            <a:off x="3707904" y="4492028"/>
            <a:ext cx="15841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24128" y="3695527"/>
            <a:ext cx="277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UI</a:t>
            </a:r>
            <a:r>
              <a:rPr lang="ko-KR" altLang="en-US" sz="1400" b="1" dirty="0"/>
              <a:t>상 동작 버튼을 눌러 신호</a:t>
            </a:r>
            <a:endParaRPr lang="en-US" altLang="ko-KR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724128" y="4449306"/>
            <a:ext cx="2777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 err="1"/>
              <a:t>send_data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);</a:t>
            </a:r>
            <a:r>
              <a:rPr lang="ko-KR" altLang="en-US" sz="1400" b="1" dirty="0"/>
              <a:t>로 신호 구별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en-US" altLang="ko-KR" sz="1200" b="1" dirty="0"/>
              <a:t>&lt;Mp3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On/Off</a:t>
            </a:r>
            <a:r>
              <a:rPr lang="ko-KR" altLang="en-US" sz="1200" b="1" dirty="0"/>
              <a:t>는 신호 </a:t>
            </a:r>
            <a:r>
              <a:rPr lang="en-US" altLang="ko-KR" sz="1200" b="1" dirty="0"/>
              <a:t>“1”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“2”</a:t>
            </a:r>
          </a:p>
          <a:p>
            <a:r>
              <a:rPr lang="en-US" altLang="ko-KR" sz="1200" b="1" dirty="0"/>
              <a:t>     </a:t>
            </a:r>
            <a:r>
              <a:rPr lang="ko-KR" altLang="en-US" sz="1200" b="1" dirty="0"/>
              <a:t>로 설정한다</a:t>
            </a:r>
            <a:r>
              <a:rPr lang="en-US" altLang="ko-KR" sz="1200" b="1" dirty="0"/>
              <a:t>&gt;</a:t>
            </a:r>
            <a:endParaRPr lang="en-US" altLang="ko-KR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724128" y="5445224"/>
            <a:ext cx="2913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동일 버튼 누르면 정지</a:t>
            </a:r>
          </a:p>
        </p:txBody>
      </p:sp>
    </p:spTree>
    <p:extLst>
      <p:ext uri="{BB962C8B-B14F-4D97-AF65-F5344CB8AC3E}">
        <p14:creationId xmlns:p14="http://schemas.microsoft.com/office/powerpoint/2010/main" val="240728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1520" y="2204865"/>
            <a:ext cx="3456384" cy="457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28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7239" y="3095329"/>
            <a:ext cx="3049264" cy="33580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79177" y="1524087"/>
            <a:ext cx="5069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모듈 작동 원리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Servo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모터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모빌 작동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17897" y="3166470"/>
            <a:ext cx="1723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서보 모터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674" y="3695527"/>
            <a:ext cx="27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디바이스에서 블루투스 신호</a:t>
            </a:r>
            <a:endParaRPr lang="en-US" altLang="ko-KR" sz="1400" b="1" dirty="0"/>
          </a:p>
          <a:p>
            <a:r>
              <a:rPr lang="en-US" altLang="ko-KR" sz="1400" b="1" dirty="0"/>
              <a:t>  </a:t>
            </a:r>
            <a:r>
              <a:rPr lang="ko-KR" altLang="en-US" sz="1400" b="1" dirty="0"/>
              <a:t>  를 받아야 회전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4673" y="4527806"/>
            <a:ext cx="2921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우회전과 정지의 기능 수행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4673" y="5144642"/>
            <a:ext cx="2913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ko-KR" altLang="en-US" sz="1400" b="1" dirty="0" err="1"/>
              <a:t>명령값</a:t>
            </a:r>
            <a:r>
              <a:rPr lang="en-US" altLang="ko-KR" sz="1400" b="1" dirty="0"/>
              <a:t> 90 </a:t>
            </a:r>
            <a:r>
              <a:rPr lang="ko-KR" altLang="en-US" sz="1400" b="1" dirty="0"/>
              <a:t>에서 정지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초기상태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9" name="직사각형 18"/>
          <p:cNvSpPr/>
          <p:nvPr/>
        </p:nvSpPr>
        <p:spPr>
          <a:xfrm>
            <a:off x="1264195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ARDUINO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92080" y="2204864"/>
            <a:ext cx="3456384" cy="4574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323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ANDROID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508104" y="3089693"/>
            <a:ext cx="3049264" cy="33636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756888" y="4608123"/>
            <a:ext cx="1479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아두이노로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신호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send_data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12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int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); </a:t>
            </a:r>
          </a:p>
          <a:p>
            <a:pPr algn="ctr"/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로 신호 구별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8" idx="3"/>
            <a:endCxn id="22" idx="1"/>
          </p:cNvCxnSpPr>
          <p:nvPr/>
        </p:nvCxnSpPr>
        <p:spPr>
          <a:xfrm>
            <a:off x="3707904" y="4492028"/>
            <a:ext cx="158417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24128" y="3789040"/>
            <a:ext cx="277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UI</a:t>
            </a:r>
            <a:r>
              <a:rPr lang="ko-KR" altLang="en-US" sz="1400" b="1" dirty="0"/>
              <a:t>상 동작 버튼을 눌러 신호</a:t>
            </a:r>
            <a:endParaRPr lang="en-US" altLang="ko-KR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54673" y="5778274"/>
            <a:ext cx="2913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ko-KR" altLang="en-US" sz="1400" b="1" dirty="0" err="1"/>
              <a:t>명령값</a:t>
            </a:r>
            <a:r>
              <a:rPr lang="en-US" altLang="ko-KR" sz="1400" b="1" dirty="0"/>
              <a:t> 90 </a:t>
            </a:r>
            <a:r>
              <a:rPr lang="ko-KR" altLang="en-US" sz="1400" b="1" dirty="0"/>
              <a:t>초과 에서 우로 회전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24128" y="5353471"/>
            <a:ext cx="277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동일 버튼을 누르면 정지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24128" y="4437112"/>
            <a:ext cx="2777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 err="1"/>
              <a:t>send_data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);</a:t>
            </a:r>
            <a:r>
              <a:rPr lang="ko-KR" altLang="en-US" sz="1400" b="1" dirty="0"/>
              <a:t>로 신호 구별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en-US" altLang="ko-KR" sz="1200" b="1" dirty="0"/>
              <a:t>&lt;</a:t>
            </a:r>
            <a:r>
              <a:rPr lang="ko-KR" altLang="en-US" sz="1200" b="1" dirty="0"/>
              <a:t>모터 </a:t>
            </a:r>
            <a:r>
              <a:rPr lang="en-US" altLang="ko-KR" sz="1200" b="1" dirty="0"/>
              <a:t>On/Off</a:t>
            </a:r>
            <a:r>
              <a:rPr lang="ko-KR" altLang="en-US" sz="1200" b="1" dirty="0"/>
              <a:t>는 신호 </a:t>
            </a:r>
            <a:r>
              <a:rPr lang="en-US" altLang="ko-KR" sz="1200" b="1" dirty="0"/>
              <a:t>“3”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“4”</a:t>
            </a:r>
          </a:p>
          <a:p>
            <a:r>
              <a:rPr lang="en-US" altLang="ko-KR" sz="1200" b="1" dirty="0"/>
              <a:t>     </a:t>
            </a:r>
            <a:r>
              <a:rPr lang="ko-KR" altLang="en-US" sz="1200" b="1" dirty="0"/>
              <a:t>로 설정한다</a:t>
            </a:r>
            <a:r>
              <a:rPr lang="en-US" altLang="ko-KR" sz="1200" b="1" dirty="0"/>
              <a:t>&gt;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400950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1520" y="2204865"/>
            <a:ext cx="3456384" cy="457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29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6543" y="3107888"/>
            <a:ext cx="3049264" cy="33580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79177" y="1524087"/>
            <a:ext cx="5069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모듈 작동 원리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카메라 센서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(Streaming)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17897" y="3166470"/>
            <a:ext cx="1941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카메라 센서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674" y="3695527"/>
            <a:ext cx="27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디바이스와 연결 후 </a:t>
            </a:r>
            <a:r>
              <a:rPr lang="en-US" altLang="ko-KR" sz="1400" b="1" dirty="0"/>
              <a:t>http </a:t>
            </a:r>
          </a:p>
          <a:p>
            <a:r>
              <a:rPr lang="en-US" altLang="ko-KR" sz="1400" b="1" dirty="0"/>
              <a:t>    </a:t>
            </a:r>
            <a:r>
              <a:rPr lang="ko-KR" altLang="en-US" sz="1400" b="1" dirty="0"/>
              <a:t>헤더 송신</a:t>
            </a:r>
            <a:endParaRPr lang="en-US" altLang="ko-KR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52938" y="4389781"/>
            <a:ext cx="292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 err="1"/>
              <a:t>start_capture</a:t>
            </a:r>
            <a:r>
              <a:rPr lang="en-US" altLang="ko-KR" sz="1400" b="1" dirty="0"/>
              <a:t>(); </a:t>
            </a:r>
          </a:p>
          <a:p>
            <a:r>
              <a:rPr lang="en-US" altLang="ko-KR" sz="1400" b="1" dirty="0"/>
              <a:t>    - </a:t>
            </a:r>
            <a:r>
              <a:rPr lang="ko-KR" altLang="en-US" sz="1400" b="1" dirty="0"/>
              <a:t>함수 통한 화면 캡처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2938" y="5057327"/>
            <a:ext cx="2913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획득한 </a:t>
            </a:r>
            <a:r>
              <a:rPr lang="en-US" altLang="ko-KR" sz="1400" b="1" dirty="0"/>
              <a:t>jpg </a:t>
            </a:r>
            <a:r>
              <a:rPr lang="ko-KR" altLang="en-US" sz="1400" b="1" dirty="0"/>
              <a:t>이미지 전송</a:t>
            </a:r>
            <a:endParaRPr lang="en-US" altLang="ko-KR" sz="1400" b="1" dirty="0"/>
          </a:p>
          <a:p>
            <a:r>
              <a:rPr lang="en-US" altLang="ko-KR" sz="1400" b="1" dirty="0"/>
              <a:t>    </a:t>
            </a:r>
            <a:r>
              <a:rPr lang="en-US" altLang="ko-KR" sz="1400" b="1" dirty="0" err="1"/>
              <a:t>SPI.transferBytes</a:t>
            </a:r>
            <a:r>
              <a:rPr lang="en-US" altLang="ko-KR" sz="1400" b="1" dirty="0"/>
              <a:t>();</a:t>
            </a:r>
          </a:p>
          <a:p>
            <a:r>
              <a:rPr lang="en-US" altLang="ko-KR" sz="1400" b="1" dirty="0"/>
              <a:t>   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반복 전송 </a:t>
            </a:r>
            <a:r>
              <a:rPr lang="en-US" altLang="ko-KR" sz="1400" b="1" dirty="0">
                <a:sym typeface="Wingdings" panose="05000000000000000000" pitchFamily="2" charset="2"/>
              </a:rPr>
              <a:t>&amp; </a:t>
            </a:r>
            <a:r>
              <a:rPr lang="ko-KR" altLang="en-US" sz="1400" b="1" dirty="0">
                <a:sym typeface="Wingdings" panose="05000000000000000000" pitchFamily="2" charset="2"/>
              </a:rPr>
              <a:t>스트리밍</a:t>
            </a:r>
            <a:endParaRPr lang="en-US" altLang="ko-KR" sz="1400" b="1" dirty="0"/>
          </a:p>
        </p:txBody>
      </p:sp>
      <p:sp>
        <p:nvSpPr>
          <p:cNvPr id="19" name="직사각형 18"/>
          <p:cNvSpPr/>
          <p:nvPr/>
        </p:nvSpPr>
        <p:spPr>
          <a:xfrm>
            <a:off x="1264195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ARDUINO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92080" y="2204864"/>
            <a:ext cx="3456384" cy="4574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62323" y="2370224"/>
            <a:ext cx="1515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ANDROID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508104" y="3089693"/>
            <a:ext cx="3049264" cy="33636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>
            <a:stCxn id="18" idx="3"/>
            <a:endCxn id="22" idx="1"/>
          </p:cNvCxnSpPr>
          <p:nvPr/>
        </p:nvCxnSpPr>
        <p:spPr>
          <a:xfrm>
            <a:off x="3707904" y="4492028"/>
            <a:ext cx="158417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24128" y="3384630"/>
            <a:ext cx="277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</a:t>
            </a:r>
            <a:r>
              <a:rPr lang="en-US" altLang="ko-KR" sz="1400" b="1" dirty="0"/>
              <a:t>UI</a:t>
            </a:r>
            <a:r>
              <a:rPr lang="ko-KR" altLang="en-US" sz="1400" b="1" dirty="0"/>
              <a:t>상 동작 버튼 터치 진입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24128" y="3995192"/>
            <a:ext cx="27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와이파이 모듈로 설정되어져 </a:t>
            </a:r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ko-KR" altLang="en-US" sz="1400" b="1" dirty="0"/>
              <a:t> 있는 서버 </a:t>
            </a:r>
            <a:r>
              <a:rPr lang="en-US" altLang="ko-KR" sz="1400" b="1" dirty="0"/>
              <a:t>URL</a:t>
            </a:r>
            <a:r>
              <a:rPr lang="ko-KR" altLang="en-US" sz="1400" b="1" dirty="0"/>
              <a:t> 진입</a:t>
            </a:r>
            <a:endParaRPr lang="en-US" altLang="ko-KR" sz="1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724128" y="4738963"/>
            <a:ext cx="288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◆ 스트리밍 영상정보 획득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99" y="3765039"/>
            <a:ext cx="625779" cy="54295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707904" y="4556458"/>
            <a:ext cx="1609578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Server.SendContent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(response)</a:t>
            </a:r>
          </a:p>
          <a:p>
            <a:pPr algn="ctr"/>
            <a:endParaRPr lang="en-US" altLang="ko-KR" sz="11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+mn-ea"/>
                <a:sym typeface="Wingdings" panose="05000000000000000000" pitchFamily="2" charset="2"/>
              </a:rPr>
              <a:t>프레임의 송신을 알림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413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3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91" y="1304317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19516" y="824204"/>
            <a:ext cx="2992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연구 배경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9" y="2041827"/>
            <a:ext cx="3487909" cy="22949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9629" y="2409164"/>
            <a:ext cx="39517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매년 약 </a:t>
            </a:r>
            <a:r>
              <a:rPr lang="en-US" altLang="ko-KR" b="1" dirty="0"/>
              <a:t>3500</a:t>
            </a:r>
            <a:r>
              <a:rPr lang="ko-KR" altLang="en-US" b="1" dirty="0"/>
              <a:t>명의 </a:t>
            </a:r>
            <a:r>
              <a:rPr lang="en-US" altLang="ko-KR" b="1" dirty="0"/>
              <a:t>1</a:t>
            </a:r>
            <a:r>
              <a:rPr lang="ko-KR" altLang="en-US" b="1" dirty="0"/>
              <a:t>세 미만 아기들이 수면 중 사망</a:t>
            </a:r>
            <a:endParaRPr lang="en-US" altLang="ko-KR" b="1" dirty="0"/>
          </a:p>
          <a:p>
            <a:r>
              <a:rPr lang="en-US" altLang="ko-KR" dirty="0"/>
              <a:t>    </a:t>
            </a:r>
            <a:r>
              <a:rPr lang="en-US" altLang="ko-KR" sz="1200" dirty="0"/>
              <a:t>(</a:t>
            </a:r>
            <a:r>
              <a:rPr lang="ko-KR" altLang="en-US" sz="1200" dirty="0"/>
              <a:t>미국 질병관리 센터 통계</a:t>
            </a:r>
            <a:r>
              <a:rPr lang="en-US" altLang="ko-KR" sz="1200" dirty="0"/>
              <a:t>, 2015)</a:t>
            </a:r>
            <a:endParaRPr lang="ko-KR" altLang="en-US" sz="1200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SIDS(</a:t>
            </a:r>
            <a:r>
              <a:rPr lang="ko-KR" altLang="en-US" b="1" dirty="0"/>
              <a:t>영아 </a:t>
            </a:r>
            <a:r>
              <a:rPr lang="ko-KR" altLang="en-US" b="1" dirty="0" err="1"/>
              <a:t>돌연사</a:t>
            </a:r>
            <a:r>
              <a:rPr lang="ko-KR" altLang="en-US" b="1" dirty="0"/>
              <a:t> 증후군</a:t>
            </a:r>
            <a:r>
              <a:rPr lang="en-US" altLang="ko-KR" b="1" dirty="0"/>
              <a:t>) </a:t>
            </a:r>
            <a:r>
              <a:rPr lang="ko-KR" altLang="en-US" b="1" dirty="0"/>
              <a:t>미국 내 연간 평균</a:t>
            </a:r>
            <a:r>
              <a:rPr lang="en-US" altLang="ko-KR" b="1" dirty="0"/>
              <a:t>3000</a:t>
            </a:r>
            <a:r>
              <a:rPr lang="ko-KR" altLang="en-US" b="1" dirty="0"/>
              <a:t>건 발생</a:t>
            </a:r>
            <a:endParaRPr lang="en-US" altLang="ko-KR" b="1" dirty="0"/>
          </a:p>
          <a:p>
            <a:r>
              <a:rPr lang="en-US" altLang="ko-KR" sz="1200" dirty="0"/>
              <a:t>      (</a:t>
            </a:r>
            <a:r>
              <a:rPr lang="ko-KR" altLang="en-US" sz="1200" dirty="0"/>
              <a:t>미국 질병관리 센터 통계</a:t>
            </a:r>
            <a:r>
              <a:rPr lang="en-US" altLang="ko-KR" sz="1200" dirty="0"/>
              <a:t>, 2015)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711654" y="5127307"/>
            <a:ext cx="3951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맞벌이 부부의 증가와 육아스트레스 지수가 비례하여 증가</a:t>
            </a:r>
            <a:endParaRPr lang="en-US" altLang="ko-KR" b="1" dirty="0"/>
          </a:p>
          <a:p>
            <a:r>
              <a:rPr lang="en-US" altLang="ko-KR" sz="1200" dirty="0"/>
              <a:t>      (</a:t>
            </a:r>
            <a:r>
              <a:rPr lang="ko-KR" altLang="en-US" sz="1200" dirty="0"/>
              <a:t>보건복지부 설문조사</a:t>
            </a:r>
            <a:r>
              <a:rPr lang="en-US" altLang="ko-KR" sz="1200" dirty="0"/>
              <a:t>, 2015)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509120"/>
            <a:ext cx="2808312" cy="20673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01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2754" y="1333955"/>
            <a:ext cx="1168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제안 개요</a:t>
            </a:r>
          </a:p>
        </p:txBody>
      </p:sp>
    </p:spTree>
    <p:extLst>
      <p:ext uri="{BB962C8B-B14F-4D97-AF65-F5344CB8AC3E}">
        <p14:creationId xmlns:p14="http://schemas.microsoft.com/office/powerpoint/2010/main" val="3106986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30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6" y="3064367"/>
            <a:ext cx="2404790" cy="3646166"/>
          </a:xfrm>
          <a:prstGeom prst="rect">
            <a:avLst/>
          </a:prstGeom>
        </p:spPr>
      </p:pic>
      <p:sp>
        <p:nvSpPr>
          <p:cNvPr id="8" name="화살표: 오른쪽 7"/>
          <p:cNvSpPr/>
          <p:nvPr/>
        </p:nvSpPr>
        <p:spPr>
          <a:xfrm>
            <a:off x="4176026" y="42217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8768" y="2545312"/>
            <a:ext cx="2002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로딩 화면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09605" y="2518557"/>
            <a:ext cx="26933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메뉴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AEDA27-225E-4864-9F3F-672AE5F6D8D2}"/>
              </a:ext>
            </a:extLst>
          </p:cNvPr>
          <p:cNvSpPr/>
          <p:nvPr/>
        </p:nvSpPr>
        <p:spPr>
          <a:xfrm>
            <a:off x="1879177" y="1524087"/>
            <a:ext cx="5069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클라이언트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흐름도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39A76C-084D-46F9-A409-C6DC49EEB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605" y="3064367"/>
            <a:ext cx="2534803" cy="36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3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C879E6-7D38-49A3-A9DC-50ABF147B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81" y="3053303"/>
            <a:ext cx="2412126" cy="37626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26767C-458D-47CC-A019-85669C847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5" y="3095329"/>
            <a:ext cx="2535367" cy="364922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31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5478" y="2545312"/>
            <a:ext cx="2002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블루투스 연결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5614" y="6110388"/>
            <a:ext cx="2363547" cy="3429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07904" y="2545312"/>
            <a:ext cx="2002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블루투스 검색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01031" y="2545312"/>
            <a:ext cx="2002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연결 완료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99430" y="6182396"/>
            <a:ext cx="2363547" cy="3429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CF6D42-E7FB-43B1-9B84-8B0805B68A52}"/>
              </a:ext>
            </a:extLst>
          </p:cNvPr>
          <p:cNvSpPr/>
          <p:nvPr/>
        </p:nvSpPr>
        <p:spPr>
          <a:xfrm>
            <a:off x="1879177" y="1524087"/>
            <a:ext cx="5069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클라이언트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흐름도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6825A6-BA6C-4B7B-B701-CD778397E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095330"/>
            <a:ext cx="2448272" cy="36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55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6ABBB05-5B00-4FAE-95E7-E88CFFB06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57" y="3001407"/>
            <a:ext cx="2917295" cy="385659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32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64999" y="2487828"/>
            <a:ext cx="2002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온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습도 뷰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03848" y="5517232"/>
            <a:ext cx="2592288" cy="771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5A5A4E-50B4-4A23-9AD4-2A98ED6C9F96}"/>
              </a:ext>
            </a:extLst>
          </p:cNvPr>
          <p:cNvSpPr/>
          <p:nvPr/>
        </p:nvSpPr>
        <p:spPr>
          <a:xfrm>
            <a:off x="1879177" y="1524087"/>
            <a:ext cx="5069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클라이언트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흐름도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2953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165B4E4-944C-4537-901A-D3C1437D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79499"/>
            <a:ext cx="2700884" cy="364922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33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77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29534" y="2601130"/>
            <a:ext cx="2002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다이어리 버튼 클릭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96136" y="2601130"/>
            <a:ext cx="2002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다이어리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UI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58D69B-25A6-43C6-B1F5-63E44499F916}"/>
              </a:ext>
            </a:extLst>
          </p:cNvPr>
          <p:cNvSpPr/>
          <p:nvPr/>
        </p:nvSpPr>
        <p:spPr>
          <a:xfrm>
            <a:off x="1879177" y="1524087"/>
            <a:ext cx="5069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클라이언트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흐름도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300553-31C7-4552-8F3A-028477977664}"/>
              </a:ext>
            </a:extLst>
          </p:cNvPr>
          <p:cNvSpPr/>
          <p:nvPr/>
        </p:nvSpPr>
        <p:spPr>
          <a:xfrm>
            <a:off x="1057526" y="5229200"/>
            <a:ext cx="2363547" cy="3429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9BBD91B-F897-4C06-9F9C-C2924A84FC81}"/>
              </a:ext>
            </a:extLst>
          </p:cNvPr>
          <p:cNvSpPr/>
          <p:nvPr/>
        </p:nvSpPr>
        <p:spPr>
          <a:xfrm>
            <a:off x="3924516" y="42930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03F0FE-57F3-4DB6-B2EA-DFB687460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46" y="3079500"/>
            <a:ext cx="2709053" cy="36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45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A79F5F2-1E6A-46A4-B4D4-08B429A7D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01" y="3143938"/>
            <a:ext cx="2879674" cy="36352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27" y="3130943"/>
            <a:ext cx="2545898" cy="363822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34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77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251" y="3684432"/>
            <a:ext cx="2089415" cy="25072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259632" y="2601130"/>
            <a:ext cx="2002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카메라 버튼 클릭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91732" y="4194961"/>
            <a:ext cx="1050411" cy="948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552661" y="2601130"/>
            <a:ext cx="2002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캠 스트리밍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UI</a:t>
            </a:r>
          </a:p>
        </p:txBody>
      </p:sp>
      <p:sp>
        <p:nvSpPr>
          <p:cNvPr id="19" name="화살표: 오른쪽 18"/>
          <p:cNvSpPr/>
          <p:nvPr/>
        </p:nvSpPr>
        <p:spPr>
          <a:xfrm>
            <a:off x="3878986" y="44769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58D69B-25A6-43C6-B1F5-63E44499F916}"/>
              </a:ext>
            </a:extLst>
          </p:cNvPr>
          <p:cNvSpPr/>
          <p:nvPr/>
        </p:nvSpPr>
        <p:spPr>
          <a:xfrm>
            <a:off x="1879177" y="1524087"/>
            <a:ext cx="5069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클라이언트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흐름도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1338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35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23" y="2332680"/>
            <a:ext cx="5782897" cy="39165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085A51-F099-44C2-9E7B-3CB2A8FA967E}"/>
              </a:ext>
            </a:extLst>
          </p:cNvPr>
          <p:cNvSpPr/>
          <p:nvPr/>
        </p:nvSpPr>
        <p:spPr>
          <a:xfrm>
            <a:off x="1879177" y="1524087"/>
            <a:ext cx="5069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클라이언트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흐름도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113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36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4235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모듈 상세 설계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모듈 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상세 설계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34" y="2276872"/>
            <a:ext cx="5630061" cy="39724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A4E77E-E426-4EBC-AC96-B8180A66F6A0}"/>
              </a:ext>
            </a:extLst>
          </p:cNvPr>
          <p:cNvSpPr/>
          <p:nvPr/>
        </p:nvSpPr>
        <p:spPr>
          <a:xfrm>
            <a:off x="1879177" y="1524087"/>
            <a:ext cx="5069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클라이언트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UI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흐름도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0998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37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7299" y="1302617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25236" y="824204"/>
            <a:ext cx="2992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개발 내용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80" y="1916832"/>
            <a:ext cx="731146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공인된 통계를 참고하여 각 센서들의 기준 값 설정                   </a:t>
            </a:r>
            <a:r>
              <a:rPr lang="en-US" altLang="ko-KR" sz="1600" b="1" dirty="0"/>
              <a:t>ex) </a:t>
            </a:r>
            <a:r>
              <a:rPr lang="ko-KR" altLang="en-US" sz="1600" b="1" dirty="0"/>
              <a:t>아기의 최적 생활 습도 표준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40% ~ 70%</a:t>
            </a:r>
            <a:r>
              <a:rPr lang="ko-KR" altLang="en-US" sz="1600" b="1" dirty="0"/>
              <a:t> 사이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센서 신뢰도를 높이기 위한 알고리즘 생성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영상 </a:t>
            </a:r>
            <a:r>
              <a:rPr lang="en-US" altLang="ko-KR" b="1" dirty="0"/>
              <a:t>: M JPEG</a:t>
            </a:r>
            <a:r>
              <a:rPr lang="ko-KR" altLang="en-US" b="1" dirty="0"/>
              <a:t>의 데이터 처리 및 실시간 서버 전송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Android Local DB </a:t>
            </a:r>
            <a:r>
              <a:rPr lang="ko-KR" altLang="en-US" b="1" dirty="0"/>
              <a:t>연동</a:t>
            </a:r>
            <a:r>
              <a:rPr lang="en-US" altLang="ko-KR" b="1" dirty="0"/>
              <a:t>, PRIMARY KEY </a:t>
            </a:r>
            <a:r>
              <a:rPr lang="ko-KR" altLang="en-US" b="1" dirty="0"/>
              <a:t>지정을 통한 데이터 관리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프로세서 보드와의 블루투스 시리얼 통신 연동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UI </a:t>
            </a:r>
            <a:r>
              <a:rPr lang="ko-KR" altLang="en-US" b="1" dirty="0"/>
              <a:t>디자인 및 구성</a:t>
            </a:r>
            <a:endParaRPr lang="en-US" altLang="ko-KR" b="1" dirty="0"/>
          </a:p>
        </p:txBody>
      </p:sp>
      <p:sp>
        <p:nvSpPr>
          <p:cNvPr id="10" name="직사각형 9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06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708" y="1260049"/>
            <a:ext cx="1251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개발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5D447A-FFD4-4BCA-8720-DA68B78B0053}"/>
              </a:ext>
            </a:extLst>
          </p:cNvPr>
          <p:cNvSpPr/>
          <p:nvPr/>
        </p:nvSpPr>
        <p:spPr>
          <a:xfrm>
            <a:off x="1879178" y="1484784"/>
            <a:ext cx="2992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&lt;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내용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&gt;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8094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38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7299" y="1302617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25236" y="824204"/>
            <a:ext cx="2992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시스템 개발 현황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1578" y="2420888"/>
            <a:ext cx="6725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온</a:t>
            </a:r>
            <a:r>
              <a:rPr lang="en-US" altLang="ko-KR" b="1" dirty="0"/>
              <a:t>/</a:t>
            </a:r>
            <a:r>
              <a:rPr lang="ko-KR" altLang="en-US" b="1" dirty="0"/>
              <a:t>습도</a:t>
            </a:r>
            <a:r>
              <a:rPr lang="en-US" altLang="ko-KR" b="1" dirty="0"/>
              <a:t>, </a:t>
            </a:r>
            <a:r>
              <a:rPr lang="ko-KR" altLang="en-US" b="1" dirty="0"/>
              <a:t>모터</a:t>
            </a:r>
            <a:r>
              <a:rPr lang="en-US" altLang="ko-KR" b="1" dirty="0"/>
              <a:t>, </a:t>
            </a:r>
            <a:r>
              <a:rPr lang="ko-KR" altLang="en-US" b="1" dirty="0"/>
              <a:t>블루투스</a:t>
            </a:r>
            <a:r>
              <a:rPr lang="en-US" altLang="ko-KR" b="1" dirty="0"/>
              <a:t>, </a:t>
            </a:r>
            <a:r>
              <a:rPr lang="ko-KR" altLang="en-US" b="1" dirty="0"/>
              <a:t>음성인식 센서와 </a:t>
            </a:r>
            <a:r>
              <a:rPr lang="en-US" altLang="ko-KR" b="1" dirty="0"/>
              <a:t>IP</a:t>
            </a:r>
            <a:r>
              <a:rPr lang="ko-KR" altLang="en-US" b="1" dirty="0" err="1"/>
              <a:t>캠모듈을</a:t>
            </a:r>
            <a:r>
              <a:rPr lang="ko-KR" altLang="en-US" b="1" dirty="0"/>
              <a:t>       프로세서 보드에 부착 완료 및 동작 확인함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어플리케이션 </a:t>
            </a:r>
            <a:r>
              <a:rPr lang="en-US" altLang="ko-KR" b="1" dirty="0"/>
              <a:t>UI </a:t>
            </a:r>
            <a:r>
              <a:rPr lang="ko-KR" altLang="en-US" b="1" dirty="0"/>
              <a:t>기본 구성 디자인 및 실행 확인</a:t>
            </a:r>
            <a:endParaRPr lang="en-US" altLang="ko-KR" b="1" dirty="0"/>
          </a:p>
        </p:txBody>
      </p:sp>
      <p:sp>
        <p:nvSpPr>
          <p:cNvPr id="10" name="직사각형 9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06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708" y="1260049"/>
            <a:ext cx="1251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개발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5D447A-FFD4-4BCA-8720-DA68B78B0053}"/>
              </a:ext>
            </a:extLst>
          </p:cNvPr>
          <p:cNvSpPr/>
          <p:nvPr/>
        </p:nvSpPr>
        <p:spPr>
          <a:xfrm>
            <a:off x="1879178" y="1916832"/>
            <a:ext cx="2992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● 개발 완료한 기능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3B1FE0-FCC2-4E8D-AA45-D3F7064F22A5}"/>
              </a:ext>
            </a:extLst>
          </p:cNvPr>
          <p:cNvSpPr/>
          <p:nvPr/>
        </p:nvSpPr>
        <p:spPr>
          <a:xfrm>
            <a:off x="1876163" y="3717032"/>
            <a:ext cx="2992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●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개발할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484AD-379C-436E-B863-1A239137A5B5}"/>
              </a:ext>
            </a:extLst>
          </p:cNvPr>
          <p:cNvSpPr txBox="1"/>
          <p:nvPr/>
        </p:nvSpPr>
        <p:spPr>
          <a:xfrm>
            <a:off x="2031578" y="4233862"/>
            <a:ext cx="6725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흉부 버튼 센서의 연결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Local DB </a:t>
            </a:r>
            <a:r>
              <a:rPr lang="ko-KR" altLang="en-US" b="1" dirty="0"/>
              <a:t>연동을 통한 아기 상태 다이어리 구현</a:t>
            </a:r>
            <a:endParaRPr lang="en-US" altLang="ko-KR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BE4126-E34C-475B-B746-195A4A46FBD2}"/>
              </a:ext>
            </a:extLst>
          </p:cNvPr>
          <p:cNvSpPr/>
          <p:nvPr/>
        </p:nvSpPr>
        <p:spPr>
          <a:xfrm>
            <a:off x="1876163" y="5241974"/>
            <a:ext cx="2992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●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개발에서 제외할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E6471-A120-4160-B6DD-09DD10CB6C43}"/>
              </a:ext>
            </a:extLst>
          </p:cNvPr>
          <p:cNvSpPr txBox="1"/>
          <p:nvPr/>
        </p:nvSpPr>
        <p:spPr>
          <a:xfrm>
            <a:off x="2031578" y="5726866"/>
            <a:ext cx="672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실내 온도의 경우</a:t>
            </a:r>
            <a:r>
              <a:rPr lang="en-US" altLang="ko-KR" b="1" dirty="0"/>
              <a:t>,</a:t>
            </a:r>
            <a:r>
              <a:rPr lang="ko-KR" altLang="en-US" b="1" dirty="0"/>
              <a:t> 하루 기준 변화율이 높지 않기 때문에 온도변화에 따른 </a:t>
            </a:r>
            <a:r>
              <a:rPr lang="ko-KR" altLang="en-US" b="1" dirty="0" err="1"/>
              <a:t>알람기능은</a:t>
            </a:r>
            <a:r>
              <a:rPr lang="ko-KR" altLang="en-US" b="1" dirty="0"/>
              <a:t> 제외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9928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39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386532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07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2457" y="1295167"/>
            <a:ext cx="12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80443" y="823599"/>
            <a:ext cx="4934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졸업 작품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GitHub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주소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78870" y="1815519"/>
            <a:ext cx="6545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 https://github.com/fluxion95/nottoolate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780443" y="3095568"/>
            <a:ext cx="4934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팀원별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GitHub ID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78870" y="4210599"/>
            <a:ext cx="65454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buFont typeface="Wingdings" panose="05000000000000000000" pitchFamily="2" charset="2"/>
              <a:buChar char="à"/>
            </a:pPr>
            <a:r>
              <a:rPr lang="ko-KR" altLang="en-US" b="1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팀장</a:t>
            </a:r>
            <a:r>
              <a:rPr lang="en-US" altLang="ko-KR" b="1" dirty="0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: </a:t>
            </a:r>
            <a:r>
              <a:rPr lang="ko-KR" altLang="en-US" b="1" dirty="0" err="1">
                <a:latin typeface="나눔고딕" panose="020B0600000101010101" charset="-127"/>
                <a:ea typeface="나눔고딕" panose="020B0600000101010101" charset="-127"/>
                <a:sym typeface="Wingdings" panose="05000000000000000000" pitchFamily="2" charset="2"/>
              </a:rPr>
              <a:t>조항민</a:t>
            </a:r>
            <a:endParaRPr lang="en-US" altLang="ko-KR" b="1" dirty="0">
              <a:latin typeface="나눔고딕" panose="020B0600000101010101" charset="-127"/>
              <a:ea typeface="나눔고딕" panose="020B0600000101010101" charset="-127"/>
              <a:sym typeface="Wingdings" panose="05000000000000000000" pitchFamily="2" charset="2"/>
            </a:endParaRPr>
          </a:p>
          <a:p>
            <a:pPr marL="742950" lvl="1" indent="-285750" fontAlgn="base">
              <a:buFont typeface="Wingdings" panose="05000000000000000000" pitchFamily="2" charset="2"/>
              <a:buChar char="à"/>
            </a:pPr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ID: </a:t>
            </a:r>
            <a:r>
              <a:rPr lang="en-US" altLang="ko-KR" dirty="0" err="1">
                <a:latin typeface="나눔고딕" panose="020B0600000101010101" charset="-127"/>
                <a:ea typeface="나눔고딕" panose="020B0600000101010101" charset="-127"/>
              </a:rPr>
              <a:t>DarylCho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742950" lvl="1" indent="-285750" fontAlgn="base">
              <a:buFont typeface="Wingdings" panose="05000000000000000000" pitchFamily="2" charset="2"/>
              <a:buChar char="à"/>
            </a:pPr>
            <a:endParaRPr lang="ko-KR" altLang="en-US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b="1" dirty="0">
                <a:sym typeface="Wingdings" panose="05000000000000000000" pitchFamily="2" charset="2"/>
              </a:rPr>
              <a:t>팀원</a:t>
            </a:r>
            <a:r>
              <a:rPr lang="en-US" altLang="ko-KR" b="1" dirty="0"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sym typeface="Wingdings" panose="05000000000000000000" pitchFamily="2" charset="2"/>
              </a:rPr>
              <a:t>장윤미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ID: lovejerry716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b="1" dirty="0">
                <a:sym typeface="Wingdings" panose="05000000000000000000" pitchFamily="2" charset="2"/>
              </a:rPr>
              <a:t>팀원</a:t>
            </a:r>
            <a:r>
              <a:rPr lang="en-US" altLang="ko-KR" b="1" dirty="0"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sym typeface="Wingdings" panose="05000000000000000000" pitchFamily="2" charset="2"/>
              </a:rPr>
              <a:t>박지은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ID: fluxion95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828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4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7299" y="1302617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25236" y="824204"/>
            <a:ext cx="2992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연구 개발 목표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19516" y="3848860"/>
            <a:ext cx="2992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연구 개발 효과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9178" y="4909319"/>
            <a:ext cx="6077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아기의 상태를 보다 간편하고 빠르게 판단할 수 있음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보호자들의 개인시간이 늘어남에 따른 행복지수 증가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9178" y="1990283"/>
            <a:ext cx="6725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각종 센서 및 장치를 이용하여 아기의 안전을 실시간 감독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보호자의 심적</a:t>
            </a:r>
            <a:r>
              <a:rPr lang="en-US" altLang="ko-KR" b="1" dirty="0"/>
              <a:t> &amp; </a:t>
            </a:r>
            <a:r>
              <a:rPr lang="ko-KR" altLang="en-US" b="1" dirty="0"/>
              <a:t>육체적 피로감을 비롯한 육아스트레스 해소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유아 통계 정보와 일상패턴을 바탕으로 한 수치분석 및 관리</a:t>
            </a:r>
            <a:endParaRPr lang="en-US" altLang="ko-KR" b="1" dirty="0"/>
          </a:p>
        </p:txBody>
      </p:sp>
      <p:sp>
        <p:nvSpPr>
          <p:cNvPr id="10" name="직사각형 9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01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754" y="1333955"/>
            <a:ext cx="1168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제안 개요</a:t>
            </a:r>
          </a:p>
        </p:txBody>
      </p:sp>
    </p:spTree>
    <p:extLst>
      <p:ext uri="{BB962C8B-B14F-4D97-AF65-F5344CB8AC3E}">
        <p14:creationId xmlns:p14="http://schemas.microsoft.com/office/powerpoint/2010/main" val="2185400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40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386532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3916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환경 및 개발 방법</a:t>
            </a:r>
            <a:endParaRPr lang="en-US" altLang="ko-KR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70" y="2076508"/>
            <a:ext cx="2201569" cy="15313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8" y="3802739"/>
            <a:ext cx="1636593" cy="12824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95836" y="4231589"/>
            <a:ext cx="5400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사운드 인식 모듈</a:t>
            </a:r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en-US" altLang="ko-KR" sz="1100" b="1" dirty="0"/>
              <a:t>(LM386, </a:t>
            </a:r>
            <a:r>
              <a:rPr lang="ko-KR" altLang="en-US" sz="1100" b="1" dirty="0"/>
              <a:t>가변저항을 통한 감도 조정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디지털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아날로그 신호 출력</a:t>
            </a:r>
            <a:r>
              <a:rPr lang="en-US" altLang="ko-KR" sz="1100" b="1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온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습도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인식 모듈</a:t>
            </a:r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en-US" altLang="ko-KR" sz="1100" b="1" dirty="0"/>
              <a:t>(AM2302 </a:t>
            </a:r>
            <a:r>
              <a:rPr lang="ko-KR" altLang="en-US" sz="1100" b="1" dirty="0"/>
              <a:t>온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습도 측정 센서</a:t>
            </a:r>
            <a:r>
              <a:rPr lang="en-US" altLang="ko-KR" sz="1100" b="1" dirty="0"/>
              <a:t>)</a:t>
            </a:r>
          </a:p>
          <a:p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카메라 모듈</a:t>
            </a:r>
            <a:endParaRPr lang="en-US" altLang="ko-KR" sz="1400" b="1" dirty="0"/>
          </a:p>
          <a:p>
            <a:r>
              <a:rPr lang="en-US" altLang="ko-KR" sz="1200" b="1" dirty="0"/>
              <a:t>    </a:t>
            </a:r>
            <a:r>
              <a:rPr lang="en-US" altLang="ko-KR" sz="1100" b="1" dirty="0"/>
              <a:t>(I2C </a:t>
            </a:r>
            <a:r>
              <a:rPr lang="ko-KR" altLang="en-US" sz="1100" b="1" dirty="0"/>
              <a:t>통신을 통한 호환</a:t>
            </a:r>
            <a:r>
              <a:rPr lang="en-US" altLang="ko-KR" sz="1100" b="1" dirty="0"/>
              <a:t>, 3.3V ~ 5V </a:t>
            </a:r>
            <a:r>
              <a:rPr lang="ko-KR" altLang="en-US" sz="1100" b="1" dirty="0"/>
              <a:t>지원</a:t>
            </a:r>
            <a:r>
              <a:rPr lang="en-US" altLang="ko-KR" sz="1100" b="1" dirty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88" y="5274364"/>
            <a:ext cx="877656" cy="10970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61" y="4231589"/>
            <a:ext cx="1185651" cy="83479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07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425" y="1290246"/>
            <a:ext cx="12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14" y="1976197"/>
            <a:ext cx="2372277" cy="18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36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41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386532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3916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환경 및 개발 방법</a:t>
            </a:r>
            <a:endParaRPr lang="en-US" altLang="ko-KR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5836" y="2763336"/>
            <a:ext cx="5400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MP3 </a:t>
            </a:r>
            <a:r>
              <a:rPr lang="ko-KR" altLang="en-US" sz="1400" b="1" dirty="0"/>
              <a:t>재생 모듈</a:t>
            </a:r>
            <a:r>
              <a:rPr lang="en-US" altLang="ko-KR" sz="1400" b="1" dirty="0"/>
              <a:t>[SD</a:t>
            </a:r>
            <a:r>
              <a:rPr lang="ko-KR" altLang="en-US" sz="1400" b="1" dirty="0"/>
              <a:t>카드</a:t>
            </a:r>
            <a:r>
              <a:rPr lang="en-US" altLang="ko-KR" sz="1400" b="1" dirty="0"/>
              <a:t>] </a:t>
            </a:r>
          </a:p>
          <a:p>
            <a:r>
              <a:rPr lang="en-US" altLang="ko-KR" sz="1400" b="1" dirty="0"/>
              <a:t>   </a:t>
            </a:r>
            <a:r>
              <a:rPr lang="en-US" altLang="ko-KR" sz="1100" b="1" dirty="0"/>
              <a:t>(SD</a:t>
            </a:r>
            <a:r>
              <a:rPr lang="ko-KR" altLang="en-US" sz="1100" b="1" dirty="0"/>
              <a:t>카드에 음악 재생 파일 탑재</a:t>
            </a:r>
            <a:r>
              <a:rPr lang="en-US" altLang="ko-KR" sz="1100" b="1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S4306R </a:t>
            </a:r>
            <a:r>
              <a:rPr lang="ko-KR" altLang="en-US" sz="1400" b="1" dirty="0"/>
              <a:t>아날로그 </a:t>
            </a:r>
            <a:r>
              <a:rPr lang="ko-KR" altLang="en-US" sz="1400" b="1" dirty="0" err="1"/>
              <a:t>서보모터</a:t>
            </a:r>
            <a:r>
              <a:rPr lang="en-US" altLang="ko-KR" sz="1100" b="1" dirty="0"/>
              <a:t>    </a:t>
            </a:r>
          </a:p>
          <a:p>
            <a:r>
              <a:rPr lang="en-US" altLang="ko-KR" sz="1100" b="1" dirty="0"/>
              <a:t>    (</a:t>
            </a:r>
            <a:r>
              <a:rPr lang="ko-KR" altLang="en-US" sz="1100" b="1" dirty="0"/>
              <a:t>모빌 제어</a:t>
            </a:r>
            <a:r>
              <a:rPr lang="en-US" altLang="ko-KR" sz="1100" b="1" dirty="0"/>
              <a:t>, 5~6kg </a:t>
            </a:r>
            <a:r>
              <a:rPr lang="ko-KR" altLang="en-US" sz="1100" b="1" dirty="0"/>
              <a:t>토크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아두이노</a:t>
            </a:r>
            <a:r>
              <a:rPr lang="ko-KR" altLang="en-US" sz="1100" b="1" dirty="0"/>
              <a:t> 호환 </a:t>
            </a:r>
            <a:r>
              <a:rPr lang="en-US" altLang="ko-KR" sz="1100" b="1" dirty="0"/>
              <a:t>PWM </a:t>
            </a:r>
            <a:r>
              <a:rPr lang="ko-KR" altLang="en-US" sz="1100" b="1" dirty="0"/>
              <a:t>제어 가능 </a:t>
            </a:r>
            <a:r>
              <a:rPr lang="en-US" altLang="ko-KR" sz="1100" b="1" dirty="0"/>
              <a:t>)</a:t>
            </a:r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아두이노</a:t>
            </a:r>
            <a:r>
              <a:rPr lang="ko-KR" altLang="en-US" sz="1400" b="1" dirty="0"/>
              <a:t> 호환 </a:t>
            </a:r>
            <a:r>
              <a:rPr lang="ko-KR" altLang="en-US" sz="1400" b="1" dirty="0" err="1"/>
              <a:t>블루투스</a:t>
            </a:r>
            <a:r>
              <a:rPr lang="ko-KR" altLang="en-US" sz="1400" b="1" dirty="0"/>
              <a:t> 모듈 </a:t>
            </a:r>
            <a:r>
              <a:rPr lang="en-US" altLang="ko-KR" sz="1400" b="1" dirty="0"/>
              <a:t>HC-06</a:t>
            </a:r>
          </a:p>
          <a:p>
            <a:r>
              <a:rPr lang="en-US" altLang="ko-KR" sz="1400" b="1" dirty="0"/>
              <a:t>  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범위 </a:t>
            </a:r>
            <a:r>
              <a:rPr lang="en-US" altLang="ko-KR" sz="1100" b="1" dirty="0"/>
              <a:t>~10M, </a:t>
            </a:r>
            <a:r>
              <a:rPr lang="ko-KR" altLang="en-US" sz="1100" b="1" dirty="0"/>
              <a:t>동작전원 </a:t>
            </a:r>
            <a:r>
              <a:rPr lang="en-US" altLang="ko-KR" sz="1100" b="1" dirty="0"/>
              <a:t>3.6V ~ 6V)</a:t>
            </a:r>
            <a:endParaRPr lang="en-US" altLang="ko-KR" sz="1400" b="1" dirty="0"/>
          </a:p>
          <a:p>
            <a:endParaRPr lang="en-US" altLang="ko-KR" sz="11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09" y="2398650"/>
            <a:ext cx="1585804" cy="11827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3" y="5285865"/>
            <a:ext cx="1427828" cy="138456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07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2457" y="1295167"/>
            <a:ext cx="12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84" y="3760932"/>
            <a:ext cx="1286054" cy="15908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2A736F-1AED-4168-AAF3-D4A3083D5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96" y="5443544"/>
            <a:ext cx="1307285" cy="129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57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42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386532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3916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환경 및 개발 방법</a:t>
            </a:r>
            <a:endParaRPr lang="en-US" altLang="ko-KR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00464"/>
              </p:ext>
            </p:extLst>
          </p:nvPr>
        </p:nvGraphicFramePr>
        <p:xfrm>
          <a:off x="713953" y="4138858"/>
          <a:ext cx="7746480" cy="2314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2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2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14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운영 체제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Windows 7 / Windows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</a:rPr>
                        <a:t> 8.1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개발 프로그램</a:t>
                      </a:r>
                    </a:p>
                    <a:p>
                      <a:pPr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Arduino 1.8.1</a:t>
                      </a:r>
                      <a:r>
                        <a:rPr lang="en-US" altLang="ko-KR" b="1" baseline="0" dirty="0">
                          <a:solidFill>
                            <a:sysClr val="windowText" lastClr="000000"/>
                          </a:solidFill>
                        </a:rPr>
                        <a:t> IDE(Sketch)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Android</a:t>
                      </a:r>
                      <a:r>
                        <a:rPr lang="en-US" altLang="ko-KR" b="1" baseline="0" dirty="0">
                          <a:solidFill>
                            <a:sysClr val="windowText" lastClr="000000"/>
                          </a:solidFill>
                        </a:rPr>
                        <a:t> Studio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사용 언어</a:t>
                      </a:r>
                    </a:p>
                    <a:p>
                      <a:pPr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C/C++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JAVA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23" y="2348969"/>
            <a:ext cx="2347428" cy="12969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71243"/>
            <a:ext cx="2117855" cy="17277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07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2457" y="1295167"/>
            <a:ext cx="12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개발 환경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463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43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408980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분담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2992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업무 분담</a:t>
            </a:r>
            <a:endParaRPr lang="en-US" altLang="ko-KR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290553"/>
              </p:ext>
            </p:extLst>
          </p:nvPr>
        </p:nvGraphicFramePr>
        <p:xfrm>
          <a:off x="713952" y="2272366"/>
          <a:ext cx="8106520" cy="4404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26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6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499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조 항 민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장 윤 미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박 지 은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육아 관련 불편 사항과 </a:t>
                      </a:r>
                      <a:r>
                        <a:rPr lang="ko-KR" altLang="en-US" sz="1400" b="1" baseline="0" dirty="0">
                          <a:latin typeface="+mn-ea"/>
                          <a:ea typeface="+mn-ea"/>
                        </a:rPr>
                        <a:t>개선되어야 할 사항에 대한 정보 수집 후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실시간 육아 관리 정보 파악을 위한 센서 및 디바이스 조사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상황별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Sensin</a:t>
                      </a:r>
                      <a:r>
                        <a:rPr lang="en-US" altLang="ko-KR" sz="1400" b="1" baseline="0" dirty="0">
                          <a:latin typeface="+mn-ea"/>
                          <a:ea typeface="+mn-ea"/>
                        </a:rPr>
                        <a:t>g 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에 대응 되는 작동 알고리즘을 명세 작성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baseline="0" dirty="0">
                          <a:latin typeface="+mn-ea"/>
                          <a:ea typeface="+mn-ea"/>
                        </a:rPr>
                        <a:t>회로도 완성 및        </a:t>
                      </a:r>
                      <a:r>
                        <a:rPr lang="ko-KR" altLang="en-US" sz="1400" b="1" baseline="0" dirty="0" err="1"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400" b="1" baseline="0" dirty="0">
                          <a:latin typeface="+mn-ea"/>
                          <a:ea typeface="+mn-ea"/>
                        </a:rPr>
                        <a:t> 데이터 처리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400" b="1" baseline="0" dirty="0" err="1">
                          <a:latin typeface="+mn-ea"/>
                          <a:ea typeface="+mn-ea"/>
                        </a:rPr>
                        <a:t>블루투스</a:t>
                      </a:r>
                      <a:r>
                        <a:rPr lang="ko-KR" altLang="en-US" sz="1400" b="1" baseline="0" dirty="0">
                          <a:latin typeface="+mn-ea"/>
                          <a:ea typeface="+mn-ea"/>
                        </a:rPr>
                        <a:t> 통신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하드웨어 센서 대응 모듈 및 상호작용 기능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en-US" altLang="ko-KR" sz="1400" b="1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latin typeface="+mn-ea"/>
                          <a:ea typeface="+mn-ea"/>
                        </a:rPr>
                        <a:t>개발 및 </a:t>
                      </a:r>
                      <a:r>
                        <a:rPr lang="en-US" altLang="ko-KR" sz="1400" b="1" baseline="0" dirty="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400" b="1" baseline="0" dirty="0"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 연동과 데이터 송수신 테스트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하드웨어 작동 통합 테스트</a:t>
                      </a:r>
                      <a:r>
                        <a:rPr lang="en-US" altLang="ko-KR" sz="1400" b="1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baseline="0" dirty="0">
                          <a:latin typeface="+mn-ea"/>
                          <a:ea typeface="+mn-ea"/>
                        </a:rPr>
                        <a:t>및 유지 보수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08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457" y="1295167"/>
            <a:ext cx="12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업무 분담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374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44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졸업 연구 수행 일정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3484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졸업 연구 수행 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504200" y="2132854"/>
          <a:ext cx="8388282" cy="41044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59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추진 상황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 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 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자료 수집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및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제안서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상황별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 알고리즘 설계 및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하드웨어 조립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어플리케이션 구현 및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중간 테스팅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시스템 보완 및</a:t>
                      </a:r>
                      <a:endParaRPr lang="en-US" altLang="ko-KR" sz="1400" b="1" baseline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baseline="0" dirty="0">
                          <a:latin typeface="+mn-ea"/>
                          <a:ea typeface="+mn-ea"/>
                        </a:rPr>
                        <a:t>중간보고서</a:t>
                      </a:r>
                      <a:r>
                        <a:rPr lang="en-US" altLang="ko-KR" sz="1400" b="1" baseline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baseline="0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400" b="1" baseline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 b="1" baseline="0" dirty="0">
                          <a:latin typeface="+mn-ea"/>
                          <a:ea typeface="+mn-ea"/>
                        </a:rPr>
                        <a:t> 작성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최종보고서 작성 및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데모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09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졸업 연구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수행 일정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321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45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198" y="1255277"/>
            <a:ext cx="116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기술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문헌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178" y="822633"/>
            <a:ext cx="2992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참고 문헌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9178" y="2013909"/>
            <a:ext cx="658125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◈ </a:t>
            </a:r>
            <a:r>
              <a:rPr lang="ko-KR" altLang="en-US" b="1" dirty="0" err="1"/>
              <a:t>아두이노</a:t>
            </a:r>
            <a:r>
              <a:rPr lang="ko-KR" altLang="en-US" b="1" dirty="0"/>
              <a:t> 관련</a:t>
            </a:r>
            <a:endParaRPr lang="en-US" altLang="ko-KR" b="1" dirty="0"/>
          </a:p>
          <a:p>
            <a:endParaRPr lang="en-US" altLang="ko-KR" sz="1400" dirty="0"/>
          </a:p>
          <a:p>
            <a:r>
              <a:rPr lang="ko-KR" altLang="en-US" sz="1400" dirty="0"/>
              <a:t>▶ 서민우</a:t>
            </a:r>
            <a:r>
              <a:rPr lang="en-US" altLang="ko-KR" sz="1400" dirty="0"/>
              <a:t>, “</a:t>
            </a:r>
            <a:r>
              <a:rPr lang="ko-KR" altLang="en-US" sz="1400" dirty="0" err="1"/>
              <a:t>아두이노와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안드로이드로</a:t>
            </a:r>
            <a:r>
              <a:rPr lang="ko-KR" altLang="en-US" sz="1400" dirty="0"/>
              <a:t> </a:t>
            </a:r>
            <a:r>
              <a:rPr lang="en-US" altLang="ko-KR" sz="1400" dirty="0"/>
              <a:t>45</a:t>
            </a:r>
            <a:r>
              <a:rPr lang="ko-KR" altLang="en-US" sz="1400" dirty="0"/>
              <a:t>개 프로젝트 만들기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앤써북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2015</a:t>
            </a:r>
          </a:p>
          <a:p>
            <a:endParaRPr lang="en-US" altLang="ko-KR" sz="1400" dirty="0"/>
          </a:p>
          <a:p>
            <a:r>
              <a:rPr lang="ko-KR" altLang="en-US" sz="1400" dirty="0"/>
              <a:t>▶ </a:t>
            </a:r>
            <a:r>
              <a:rPr lang="en-US" altLang="ko-KR" sz="1400" dirty="0">
                <a:hlinkClick r:id="rId3"/>
              </a:rPr>
              <a:t>https://www.arduino.cc/en/Reference/Serial</a:t>
            </a:r>
            <a:r>
              <a:rPr lang="en-US" altLang="ko-KR" sz="1400" dirty="0"/>
              <a:t> , 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시리얼 통신 포럼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▶ </a:t>
            </a:r>
            <a:r>
              <a:rPr lang="en-US" altLang="ko-KR" sz="1400" dirty="0">
                <a:hlinkClick r:id="rId4"/>
              </a:rPr>
              <a:t>http://cafe.naver.com/arduinostory</a:t>
            </a:r>
            <a:r>
              <a:rPr lang="en-US" altLang="ko-KR" sz="1400" dirty="0"/>
              <a:t> , 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포럼 카페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▶ </a:t>
            </a:r>
            <a:r>
              <a:rPr lang="en-US" altLang="ko-KR" sz="1400" dirty="0">
                <a:hlinkClick r:id="rId5"/>
              </a:rPr>
              <a:t>https://circuits.io/lab</a:t>
            </a:r>
            <a:r>
              <a:rPr lang="en-US" altLang="ko-KR" sz="1400" dirty="0"/>
              <a:t> , </a:t>
            </a:r>
            <a:r>
              <a:rPr lang="ko-KR" altLang="en-US" sz="1400" dirty="0"/>
              <a:t>무료 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회로도 설계 프로그램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79178" y="4581128"/>
            <a:ext cx="63652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◈ </a:t>
            </a:r>
            <a:r>
              <a:rPr lang="ko-KR" altLang="en-US" b="1" dirty="0" err="1"/>
              <a:t>안드로이드</a:t>
            </a:r>
            <a:r>
              <a:rPr lang="ko-KR" altLang="en-US" b="1" dirty="0"/>
              <a:t> 관련</a:t>
            </a:r>
            <a:endParaRPr lang="en-US" altLang="ko-KR" b="1" dirty="0"/>
          </a:p>
          <a:p>
            <a:endParaRPr lang="en-US" altLang="ko-KR" sz="1400" dirty="0"/>
          </a:p>
          <a:p>
            <a:r>
              <a:rPr lang="ko-KR" altLang="en-US" sz="1400" dirty="0"/>
              <a:t>▶ 서창준</a:t>
            </a:r>
            <a:r>
              <a:rPr lang="en-US" altLang="ko-KR" sz="1400" dirty="0"/>
              <a:t>, “</a:t>
            </a:r>
            <a:r>
              <a:rPr lang="ko-KR" altLang="en-US" sz="1400" dirty="0"/>
              <a:t>하루 만에 배우는 </a:t>
            </a:r>
            <a:r>
              <a:rPr lang="ko-KR" altLang="en-US" sz="1400" dirty="0" err="1"/>
              <a:t>안드로이드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앱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영진닷컴</a:t>
            </a:r>
            <a:r>
              <a:rPr lang="en-US" altLang="ko-KR" sz="1400" dirty="0"/>
              <a:t>, 2017</a:t>
            </a:r>
          </a:p>
          <a:p>
            <a:endParaRPr lang="en-US" altLang="ko-KR" sz="1400" dirty="0"/>
          </a:p>
          <a:p>
            <a:r>
              <a:rPr lang="ko-KR" altLang="en-US" sz="1400" dirty="0"/>
              <a:t>▶ 정재곤</a:t>
            </a:r>
            <a:r>
              <a:rPr lang="en-US" altLang="ko-KR" sz="1400" dirty="0"/>
              <a:t>, “Do it! </a:t>
            </a:r>
            <a:r>
              <a:rPr lang="ko-KR" altLang="en-US" sz="1400" dirty="0" err="1"/>
              <a:t>안드로이드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앱</a:t>
            </a:r>
            <a:r>
              <a:rPr lang="ko-KR" altLang="en-US" sz="1400" dirty="0"/>
              <a:t> 프로그래밍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이지스퍼블리싱</a:t>
            </a:r>
            <a:r>
              <a:rPr lang="en-US" altLang="ko-KR" sz="1400" dirty="0"/>
              <a:t>, 2017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10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필요 기술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참고 문헌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439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99792" y="4037423"/>
            <a:ext cx="381642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7898" y="2852936"/>
            <a:ext cx="561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 사 합 </a:t>
            </a:r>
            <a:r>
              <a:rPr lang="ko-KR" altLang="en-US" sz="48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니</a:t>
            </a:r>
            <a:r>
              <a:rPr lang="ko-KR" altLang="en-US" sz="4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282673" y="2048456"/>
            <a:ext cx="587073" cy="450990"/>
            <a:chOff x="4810427" y="1659948"/>
            <a:chExt cx="1384300" cy="1063421"/>
          </a:xfrm>
        </p:grpSpPr>
        <p:sp>
          <p:nvSpPr>
            <p:cNvPr id="6" name="이등변 삼각형 5"/>
            <p:cNvSpPr/>
            <p:nvPr/>
          </p:nvSpPr>
          <p:spPr>
            <a:xfrm rot="8920199">
              <a:off x="4810427" y="1707369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4031529">
              <a:off x="5280327" y="1558348"/>
              <a:ext cx="812800" cy="10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45994" y="4365104"/>
            <a:ext cx="561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4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21" y="6123135"/>
            <a:ext cx="1354079" cy="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4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5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2964" y="1282525"/>
            <a:ext cx="1347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연구   사례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19516" y="824204"/>
            <a:ext cx="3284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관련 연구 및 사례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11560"/>
              </p:ext>
            </p:extLst>
          </p:nvPr>
        </p:nvGraphicFramePr>
        <p:xfrm>
          <a:off x="412965" y="2060848"/>
          <a:ext cx="8590182" cy="43924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63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3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0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내용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차별성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1.</a:t>
                      </a:r>
                      <a:r>
                        <a:rPr lang="ko-KR" altLang="en-US" sz="1600" b="1" dirty="0"/>
                        <a:t>스마트 아기 양말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/>
                        <a:t>웨어러블 양말을 착용시켜 아기의 체온을 측정</a:t>
                      </a:r>
                      <a:endParaRPr lang="en-US" altLang="ko-KR" sz="1800" b="1" dirty="0"/>
                    </a:p>
                    <a:p>
                      <a:pPr algn="l" latinLnBrk="1"/>
                      <a:endParaRPr lang="en-US" altLang="ko-KR" sz="1800" b="1" dirty="0"/>
                    </a:p>
                    <a:p>
                      <a:pPr algn="l" latinLnBrk="1"/>
                      <a:r>
                        <a:rPr lang="ko-KR" altLang="en-US" sz="1800" b="1" dirty="0"/>
                        <a:t>보호자 디바이스에 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체온</a:t>
                      </a:r>
                      <a:r>
                        <a:rPr lang="ko-KR" altLang="en-US" sz="1200" b="1" baseline="0" dirty="0"/>
                        <a:t> 외에 다른 기능 결여</a:t>
                      </a:r>
                      <a:endParaRPr lang="en-US" altLang="ko-KR" sz="1200" b="1" baseline="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1" baseline="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baseline="0" dirty="0"/>
                        <a:t>보호자와 상호작용 불가</a:t>
                      </a:r>
                      <a:endParaRPr lang="en-US" altLang="ko-KR" sz="1200" b="1" baseline="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1" baseline="0" dirty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baseline="0" dirty="0"/>
                        <a:t>-&gt; </a:t>
                      </a:r>
                      <a:r>
                        <a:rPr lang="ko-KR" altLang="en-US" sz="1200" b="1" baseline="0" dirty="0"/>
                        <a:t>다양한 기능 추가</a:t>
                      </a:r>
                      <a:endParaRPr lang="en-US" altLang="ko-KR" sz="1200" b="1" baseline="0" dirty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baseline="0" dirty="0"/>
                        <a:t>-&gt; </a:t>
                      </a:r>
                      <a:r>
                        <a:rPr lang="ko-KR" altLang="en-US" sz="1200" b="1" baseline="0" dirty="0"/>
                        <a:t>디바이스를 통한  상호작용 가능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2.</a:t>
                      </a:r>
                      <a:r>
                        <a:rPr lang="ko-KR" altLang="en-US" sz="1600" b="1" dirty="0"/>
                        <a:t>스마트 침대</a:t>
                      </a:r>
                      <a:r>
                        <a:rPr lang="en-US" altLang="ko-KR" sz="1600" b="1" dirty="0"/>
                        <a:t>(</a:t>
                      </a:r>
                      <a:r>
                        <a:rPr lang="ko-KR" altLang="en-US" sz="1600" b="1" dirty="0"/>
                        <a:t>일체형</a:t>
                      </a:r>
                      <a:r>
                        <a:rPr lang="en-US" altLang="ko-KR" sz="16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/>
                        <a:t>울음을 감지하면 침대가 스스로 흔들리면서 아기를 다시 재움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baseline="0" dirty="0"/>
                        <a:t>보호자와 상호작용할 수 있는 매체 </a:t>
                      </a:r>
                      <a:r>
                        <a:rPr lang="en-US" altLang="ko-KR" sz="1200" b="1" baseline="0" dirty="0"/>
                        <a:t>X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200" b="1" baseline="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baseline="0" dirty="0"/>
                        <a:t>일체형이기 때문에 모든 부가제품을 함께 구매해야 함</a:t>
                      </a:r>
                      <a:endParaRPr lang="en-US" altLang="ko-KR" sz="1200" b="1" baseline="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b="1" baseline="0" dirty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baseline="0" dirty="0"/>
                        <a:t>-&gt; </a:t>
                      </a:r>
                      <a:r>
                        <a:rPr lang="ko-KR" altLang="en-US" sz="1200" b="1" baseline="0" dirty="0"/>
                        <a:t>하드웨어의 탈 부착 기능 추가</a:t>
                      </a:r>
                      <a:endParaRPr lang="en-US" altLang="ko-KR" sz="1200" b="1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08" y="5024566"/>
            <a:ext cx="1750882" cy="14287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7" y="3284984"/>
            <a:ext cx="2087384" cy="122731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02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2754" y="1333955"/>
            <a:ext cx="1168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관련 사례</a:t>
            </a:r>
          </a:p>
        </p:txBody>
      </p:sp>
    </p:spTree>
    <p:extLst>
      <p:ext uri="{BB962C8B-B14F-4D97-AF65-F5344CB8AC3E}">
        <p14:creationId xmlns:p14="http://schemas.microsoft.com/office/powerpoint/2010/main" val="406591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6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066" y="1268760"/>
            <a:ext cx="125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03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시나리오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32" y="2517062"/>
            <a:ext cx="2117948" cy="2875043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>
            <a:off x="2855331" y="3105372"/>
            <a:ext cx="30243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2855332" y="4893212"/>
            <a:ext cx="2994619" cy="16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5128" y="2604518"/>
            <a:ext cx="1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명령 및 제어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34160" y="5016293"/>
            <a:ext cx="226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데이터 전송 및 실행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56" y="3412455"/>
            <a:ext cx="985414" cy="12117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191" y="3531074"/>
            <a:ext cx="1061837" cy="9308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1CC8DF-1393-4DEF-BAA5-62EDB741FC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43" y="3045365"/>
            <a:ext cx="2360949" cy="197092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66AA55-310B-4E06-BAFA-8DD75A92604D}"/>
              </a:ext>
            </a:extLst>
          </p:cNvPr>
          <p:cNvSpPr/>
          <p:nvPr/>
        </p:nvSpPr>
        <p:spPr>
          <a:xfrm>
            <a:off x="1719516" y="824204"/>
            <a:ext cx="3781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전반적인 구동의 흐름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822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7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066" y="1268760"/>
            <a:ext cx="125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2525195" y="2924944"/>
            <a:ext cx="45670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2525195" y="4957963"/>
            <a:ext cx="46727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58548" y="1998919"/>
            <a:ext cx="392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아기 울음 소리 인식 데이터 전송 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692" y="3378672"/>
            <a:ext cx="614642" cy="57511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93" y="5237852"/>
            <a:ext cx="619602" cy="57256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96" y="5912871"/>
            <a:ext cx="813795" cy="70904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01191" y="5339469"/>
            <a:ext cx="1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음악 재생 제어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01191" y="6179866"/>
            <a:ext cx="191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모빌 동작 제어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03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시나리오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30" y="3290860"/>
            <a:ext cx="985414" cy="12117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08016D9-416E-4106-8335-BB8A40DDC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0" y="4018470"/>
            <a:ext cx="2015561" cy="17240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6F719D2-756B-4A7C-90D5-408FB364C2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4" y="3375039"/>
            <a:ext cx="860897" cy="6434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025E9D-2395-4D41-828A-3918CD7C0B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22" y="1732798"/>
            <a:ext cx="896580" cy="11130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4538EC-1113-4982-A302-BBA1EB5F03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49" y="4297776"/>
            <a:ext cx="1260527" cy="132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8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066" y="1268760"/>
            <a:ext cx="125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2525195" y="2924944"/>
            <a:ext cx="45670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2525195" y="4957963"/>
            <a:ext cx="46727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20372" y="1999748"/>
            <a:ext cx="309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온</a:t>
            </a:r>
            <a:r>
              <a:rPr lang="en-US" altLang="ko-KR" b="1" dirty="0"/>
              <a:t>/</a:t>
            </a:r>
            <a:r>
              <a:rPr lang="ko-KR" altLang="en-US" b="1" dirty="0"/>
              <a:t>습도 인식 데이터 전송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46" y="1622342"/>
            <a:ext cx="733526" cy="112414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47451" y="5328120"/>
            <a:ext cx="470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아기 생활 환경에 대한 실시간 정보 획득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03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시나리오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692" y="3378672"/>
            <a:ext cx="614642" cy="5751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30" y="3290860"/>
            <a:ext cx="985414" cy="12117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13598CC-29F8-4254-AF66-6B5B6A1A0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0" y="4018470"/>
            <a:ext cx="2015561" cy="17240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CE5C99-5169-4DAE-AB26-B27A6176C5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4" y="3375039"/>
            <a:ext cx="860897" cy="64343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2854801-80F9-4259-9A89-3B1C0C027D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49" y="4297776"/>
            <a:ext cx="1260527" cy="132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1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00</a:t>
            </a:r>
            <a:fld id="{CF612540-9602-46A0-9E57-34F7D20680C0}" type="slidenum">
              <a:rPr lang="ko-KR" altLang="en-US" smtClean="0">
                <a:solidFill>
                  <a:schemeClr val="accent1">
                    <a:lumMod val="75000"/>
                  </a:schemeClr>
                </a:solidFill>
              </a:rPr>
              <a:pPr/>
              <a:t>9</a:t>
            </a:fld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066" y="1268760"/>
            <a:ext cx="125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23" y="6093296"/>
            <a:ext cx="1264423" cy="685896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2525195" y="2924944"/>
            <a:ext cx="45670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525195" y="4957963"/>
            <a:ext cx="46727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42140" y="2001185"/>
            <a:ext cx="392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영상 실시간 스트리밍</a:t>
            </a:r>
            <a:r>
              <a:rPr lang="en-US" altLang="ko-KR" b="1" dirty="0"/>
              <a:t>(IP</a:t>
            </a:r>
            <a:r>
              <a:rPr lang="ko-KR" altLang="en-US" b="1" dirty="0"/>
              <a:t> </a:t>
            </a:r>
            <a:r>
              <a:rPr lang="en-US" altLang="ko-KR" b="1" dirty="0"/>
              <a:t>Camera)</a:t>
            </a:r>
            <a:r>
              <a:rPr lang="ko-KR" altLang="en-US" b="1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43808" y="530120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아기의 상태에 대한 시각적 정보 확보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5536" y="0"/>
            <a:ext cx="1323980" cy="18448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8759" y="700488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03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2457" y="1295167"/>
            <a:ext cx="12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시스템 수행</a:t>
            </a:r>
            <a:endParaRPr lang="en-US" altLang="ko-KR" sz="160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시나리오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85" y="3309038"/>
            <a:ext cx="1460450" cy="12671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194EBE-5747-42B9-AFEE-3A847240C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0" y="4018470"/>
            <a:ext cx="2015561" cy="17240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FC4104-5342-41C6-B2D1-8AD34CE14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50" y="3841204"/>
            <a:ext cx="1478506" cy="2073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816040-724B-45B0-8405-F5240C59A1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61" y="1677955"/>
            <a:ext cx="1226958" cy="10157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F7A22CB-FEEB-4DD4-8FFB-F83B415EB4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4" y="3375039"/>
            <a:ext cx="860897" cy="64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9726</TotalTime>
  <Words>2327</Words>
  <Application>Microsoft Office PowerPoint</Application>
  <PresentationFormat>화면 슬라이드 쇼(4:3)</PresentationFormat>
  <Paragraphs>735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맑은 고딕</vt:lpstr>
      <vt:lpstr>나눔고딕 ExtraBold</vt:lpstr>
      <vt:lpstr>나눔고딕</vt:lpstr>
      <vt:lpstr>나눔바른고딕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Daryl Cho</cp:lastModifiedBy>
  <cp:revision>658</cp:revision>
  <dcterms:created xsi:type="dcterms:W3CDTF">2006-10-05T04:04:58Z</dcterms:created>
  <dcterms:modified xsi:type="dcterms:W3CDTF">2017-10-22T08:17:51Z</dcterms:modified>
</cp:coreProperties>
</file>